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59" r:id="rId5"/>
    <p:sldId id="269" r:id="rId6"/>
    <p:sldId id="264" r:id="rId7"/>
    <p:sldId id="263" r:id="rId8"/>
    <p:sldId id="268" r:id="rId9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57" d="100"/>
          <a:sy n="57" d="100"/>
        </p:scale>
        <p:origin x="3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13076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9370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294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60841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6611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25840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83330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20227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1800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94720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7253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8570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7921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081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3570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4596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DD237-5D6F-4F07-B65C-E91F9921131A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7ACD30-2750-4DB8-9F2D-ADD766F3B8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982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524000"/>
            <a:ext cx="7766936" cy="2526836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بنام خدا </a:t>
            </a:r>
            <a:br>
              <a:rPr lang="fa-IR" dirty="0" smtClean="0">
                <a:solidFill>
                  <a:schemeClr val="tx1"/>
                </a:solidFill>
              </a:rPr>
            </a:br>
            <a:r>
              <a:rPr lang="fa-IR" dirty="0" smtClean="0">
                <a:solidFill>
                  <a:schemeClr val="accent2"/>
                </a:solidFill>
              </a:rPr>
              <a:t>بهايابي 2</a:t>
            </a:r>
            <a:r>
              <a:rPr lang="fa-IR" dirty="0" smtClean="0">
                <a:solidFill>
                  <a:schemeClr val="tx1"/>
                </a:solidFill>
              </a:rPr>
              <a:t> </a:t>
            </a:r>
            <a:br>
              <a:rPr lang="fa-IR" dirty="0" smtClean="0">
                <a:solidFill>
                  <a:schemeClr val="tx1"/>
                </a:solidFill>
              </a:rPr>
            </a:br>
            <a:r>
              <a:rPr lang="fa-IR" dirty="0" smtClean="0">
                <a:solidFill>
                  <a:schemeClr val="tx1"/>
                </a:solidFill>
              </a:rPr>
              <a:t>جلسه دوم </a:t>
            </a: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200" dirty="0" smtClean="0">
                <a:solidFill>
                  <a:srgbClr val="FF0000"/>
                </a:solidFill>
              </a:rPr>
              <a:t>دنباله هزينه يابي محصولات مشترك </a:t>
            </a:r>
            <a:endParaRPr lang="fa-IR" sz="3200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3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9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FF0000"/>
                </a:solidFill>
              </a:rPr>
              <a:t>هزينه يابي محصولات مشترك به روش ارزش نسبي فروش در نقطه تفكيك </a:t>
            </a:r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2927" y="1913464"/>
            <a:ext cx="9652005" cy="4944533"/>
          </a:xfr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3596" y="1608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5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5732" y="169331"/>
            <a:ext cx="11074397" cy="618066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6666" y="2963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0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866" y="48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7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267"/>
            <a:ext cx="12192000" cy="6451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6000" y="186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8" y="0"/>
            <a:ext cx="11057860" cy="663471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12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4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6" y="0"/>
            <a:ext cx="10814848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133" y="347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737240"/>
              </p:ext>
            </p:extLst>
          </p:nvPr>
        </p:nvGraphicFramePr>
        <p:xfrm>
          <a:off x="677863" y="457200"/>
          <a:ext cx="8596312" cy="5486400"/>
        </p:xfrm>
        <a:graphic>
          <a:graphicData uri="http://schemas.openxmlformats.org/drawingml/2006/table">
            <a:tbl>
              <a:tblPr/>
              <a:tblGrid>
                <a:gridCol w="8596312">
                  <a:extLst>
                    <a:ext uri="{9D8B030D-6E8A-4147-A177-3AD203B41FA5}">
                      <a16:colId xmlns:a16="http://schemas.microsoft.com/office/drawing/2014/main" val="3815538363"/>
                    </a:ext>
                  </a:extLst>
                </a:gridCol>
              </a:tblGrid>
              <a:tr h="5486400">
                <a:tc>
                  <a:txBody>
                    <a:bodyPr/>
                    <a:lstStyle>
                      <a:lvl1pPr marL="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/>
                        </a:rPr>
                        <a:t>شركت </a:t>
                      </a:r>
                      <a:r>
                        <a:rPr lang="fa-IR" sz="1400" b="1" dirty="0">
                          <a:effectLst/>
                        </a:rPr>
                        <a:t>امين طي فرآيند مشتركي دو محصول اصلي  الف و ب  و يك محصول فرعي بنام  ج  توليد مي كند .</a:t>
                      </a: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</a:rPr>
                        <a:t>  محصول الف وب بعد از نقطه تفكيك بلافاصله فروخته مي شود اما محصول ج بايد مورد پردازش بيشتر قرار گيرد </a:t>
                      </a: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</a:rPr>
                        <a:t> جمع هزينه هاي مشترك در دوره گذشته  2100000ريال وهزينه توزيع وفروش هر واحد 20ريال بوده است . ساير اطلاعات به شرح زير است :</a:t>
                      </a: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</a:rPr>
                        <a:t>     </a:t>
                      </a:r>
                      <a:r>
                        <a:rPr lang="fa-IR" sz="1400" b="1" u="sng" dirty="0">
                          <a:effectLst/>
                        </a:rPr>
                        <a:t>محصول </a:t>
                      </a:r>
                      <a:r>
                        <a:rPr lang="fa-IR" sz="1400" b="1" dirty="0">
                          <a:effectLst/>
                        </a:rPr>
                        <a:t>          </a:t>
                      </a:r>
                      <a:r>
                        <a:rPr lang="fa-IR" sz="1400" b="1" u="sng" dirty="0">
                          <a:effectLst/>
                        </a:rPr>
                        <a:t>حجم توليد</a:t>
                      </a:r>
                      <a:r>
                        <a:rPr lang="fa-IR" sz="1400" b="1" dirty="0">
                          <a:effectLst/>
                        </a:rPr>
                        <a:t>           </a:t>
                      </a:r>
                      <a:r>
                        <a:rPr lang="fa-IR" sz="1400" b="1" u="sng" dirty="0">
                          <a:effectLst/>
                        </a:rPr>
                        <a:t>قيمت فروش هر واح</a:t>
                      </a:r>
                      <a:r>
                        <a:rPr lang="fa-IR" sz="1400" b="1" dirty="0">
                          <a:effectLst/>
                        </a:rPr>
                        <a:t>د       </a:t>
                      </a:r>
                      <a:r>
                        <a:rPr lang="fa-IR" sz="1400" b="1" u="sng" dirty="0">
                          <a:effectLst/>
                        </a:rPr>
                        <a:t>هزينه هاي بعد از نقطه تفكيك</a:t>
                      </a:r>
                      <a:r>
                        <a:rPr lang="fa-IR" sz="1400" b="1" dirty="0">
                          <a:effectLst/>
                        </a:rPr>
                        <a:t>    </a:t>
                      </a: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</a:rPr>
                        <a:t>     الف              2000واحد             450ريال                               </a:t>
                      </a:r>
                      <a:r>
                        <a:rPr lang="fa-IR" sz="1400" b="1" dirty="0" smtClean="0">
                          <a:effectLst/>
                        </a:rPr>
                        <a:t>500000 ريال </a:t>
                      </a: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</a:rPr>
                        <a:t>     ب                4000واحد             650ريال                              </a:t>
                      </a:r>
                      <a:r>
                        <a:rPr lang="fa-IR" sz="1400" b="1" dirty="0" smtClean="0">
                          <a:effectLst/>
                        </a:rPr>
                        <a:t>1000000 </a:t>
                      </a:r>
                      <a:r>
                        <a:rPr lang="fa-IR" sz="1400" b="1" dirty="0">
                          <a:effectLst/>
                        </a:rPr>
                        <a:t>ريال     </a:t>
                      </a: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</a:rPr>
                        <a:t>    ج                   1000واحد             120                                   -------</a:t>
                      </a: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</a:rPr>
                        <a:t>با فرض اينكه ارزش خالص باز يافتني محصول  فرعي صرف كاهش هزينه هاي مشترك شود. </a:t>
                      </a:r>
                      <a:endParaRPr lang="fa-IR" sz="1400" b="1" dirty="0" smtClean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</a:rPr>
                        <a:t>مطلوبست : تسهيم هزينه هاي مشترك بر اساس روش </a:t>
                      </a:r>
                      <a:r>
                        <a:rPr lang="fa-IR" sz="1200" b="1" dirty="0" smtClean="0">
                          <a:effectLst/>
                        </a:rPr>
                        <a:t>مقداري و روش ارزش فروش نهايي در مرحله فروش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81500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191</TotalTime>
  <Words>151</Words>
  <Application>Microsoft Office PowerPoint</Application>
  <PresentationFormat>Widescreen</PresentationFormat>
  <Paragraphs>15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Tahoma</vt:lpstr>
      <vt:lpstr>Times New Roman</vt:lpstr>
      <vt:lpstr>Trebuchet MS</vt:lpstr>
      <vt:lpstr>Wingdings 3</vt:lpstr>
      <vt:lpstr>Facet</vt:lpstr>
      <vt:lpstr>بنام خدا  بهايابي 2  جلسه دوم </vt:lpstr>
      <vt:lpstr>هزينه يابي محصولات مشترك به روش ارزش نسبي فروش در نقطه تفكيك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JAAME</dc:creator>
  <cp:lastModifiedBy>JAAME</cp:lastModifiedBy>
  <cp:revision>11</cp:revision>
  <dcterms:created xsi:type="dcterms:W3CDTF">2020-03-17T19:07:01Z</dcterms:created>
  <dcterms:modified xsi:type="dcterms:W3CDTF">2020-03-17T22:23:45Z</dcterms:modified>
</cp:coreProperties>
</file>