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30" r:id="rId2"/>
  </p:sldMasterIdLst>
  <p:notesMasterIdLst>
    <p:notesMasterId r:id="rId37"/>
  </p:notesMasterIdLst>
  <p:sldIdLst>
    <p:sldId id="256" r:id="rId3"/>
    <p:sldId id="274" r:id="rId4"/>
    <p:sldId id="285" r:id="rId5"/>
    <p:sldId id="287" r:id="rId6"/>
    <p:sldId id="275" r:id="rId7"/>
    <p:sldId id="288" r:id="rId8"/>
    <p:sldId id="286" r:id="rId9"/>
    <p:sldId id="273" r:id="rId10"/>
    <p:sldId id="276" r:id="rId11"/>
    <p:sldId id="257" r:id="rId12"/>
    <p:sldId id="258" r:id="rId13"/>
    <p:sldId id="259" r:id="rId14"/>
    <p:sldId id="260" r:id="rId15"/>
    <p:sldId id="261" r:id="rId16"/>
    <p:sldId id="266" r:id="rId17"/>
    <p:sldId id="277" r:id="rId18"/>
    <p:sldId id="272" r:id="rId19"/>
    <p:sldId id="278" r:id="rId20"/>
    <p:sldId id="279" r:id="rId21"/>
    <p:sldId id="290" r:id="rId22"/>
    <p:sldId id="280" r:id="rId23"/>
    <p:sldId id="281" r:id="rId24"/>
    <p:sldId id="282" r:id="rId25"/>
    <p:sldId id="283" r:id="rId26"/>
    <p:sldId id="284" r:id="rId27"/>
    <p:sldId id="262" r:id="rId28"/>
    <p:sldId id="263" r:id="rId29"/>
    <p:sldId id="264" r:id="rId30"/>
    <p:sldId id="265" r:id="rId31"/>
    <p:sldId id="267" r:id="rId32"/>
    <p:sldId id="268" r:id="rId33"/>
    <p:sldId id="269" r:id="rId34"/>
    <p:sldId id="270" r:id="rId35"/>
    <p:sldId id="27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73125" autoAdjust="0"/>
  </p:normalViewPr>
  <p:slideViewPr>
    <p:cSldViewPr snapToGrid="0">
      <p:cViewPr varScale="1">
        <p:scale>
          <a:sx n="63" d="100"/>
          <a:sy n="63" d="100"/>
        </p:scale>
        <p:origin x="1094"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12:08.865"/>
    </inkml:context>
    <inkml:brush xml:id="br0">
      <inkml:brushProperty name="width" value="0.05" units="cm"/>
      <inkml:brushProperty name="height" value="0.05" units="cm"/>
      <inkml:brushProperty name="fitToCurve" value="1"/>
    </inkml:brush>
  </inkml:definitions>
  <inkml:trace contextRef="#ctx0" brushRef="#br0">11413 94 0,'-34'0'218,"-34"0"-202,34 0-16,0 0 0,1 0 16,-1 0-1,0 0-15,0 0 0,-34 0 16,34 0-16,-33 0 0,-1 0 15,34 0-15,-34 0 0,34 0 16,-33 0-16,33 0 0,0 0 16,-68 0-16,69 0 0,-35 0 0,0 0 15,34 0-15,-67 0 0,33 0 0,34 0 16,-34 0-16,34 0 0,-33 0 16,-1 0-16,0 0 0,34 0 15,-33 0-15,-35 0 0,68 0 0,-67 0 16,67 0-16,-34 0 0,0 0 15,34 0-15,-33 0 0,33 0 0,0 0 16,-34 34-16,-33-34 0,33 0 0,0 0 16,34 0-16,-67 0 0,-1 0 0,0 0 15,35 0-15,-35 0 0,0 0 16,35 0-16,-35 0 0,68 0 0,-67 0 16,-1 0-16,34 0 0,1 0 0,-1 0 15,34 0-15,-34-34 16,34 34 46,1-34-62,-35 34 0,34 0 0,-34 0 16,-67 0-16,33 0 0,-33 0 16,33 0-16,34 0 0,-33 0 0,33 0 15,0 0-15,-33 0 0,33 0 0,34 0 16,-34 0-16</inkml:trace>
  <inkml:trace contextRef="#ctx0" brushRef="#br0" timeOffset="2881">4978 60 0,'-34'-34'172,"-67"34"-172,67 0 15,-102 0-15,1 0 0,-1 0 16,-33 0-16,0 0 0,-1 0 0,35 0 15,33 0-15,1 0 0,33 0 0,34 0 16,-34 0-16,1 0 0,-1 0 0,0 0 16,34 0-16,-33 0 0,33 0 109,-34 0-109,-34 0 0,69 0 16,-103 0-16,34 0 0,35 0 0,-69 0 15,35 0-15,33 0 0,-68 0 0,35 0 16,-68 0-16,33 0 0,-33 0 0,67 0 16,-67 0-16,67 0 0,1 0 0,33 0 15,-34 34-15,-33-34 0,33 0 0,68 0 16,-33 0-16,-1 0 15,0 0-15,0 0 16,35 0-16,-35 0 0,34 0 16,-34 0-16,0 0 0,35 0 15,-1 0-15</inkml:trace>
</inkml:ink>
</file>

<file path=ppt/ink/ink1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4:09.358"/>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5486 440 0,'-34'0'141,"-34"0"-141,1-34 0,-1 34 15,34-34-15,0 34 0,-33 0 0,-35 0 16,34 0-16,0 0 0,-33 0 0,67 0 15,-34 0-15,1 0 0,-1 0 0,-34 0 16,68 0-16,-33 0 16,-35-34-16,68 34 15,-34-34-15,35 34 16,-35 0-16,34 0 16,-34 0-16,0-34 0,35 34 0,-1-67 15,0 67 1,0 0-16,-34 0 0,1 0 15,33-34-15,0 34 16,0 0 47,0 0-63,-34 0 15,1 0-15,-1 0 16,0 0-1,-33 0-15,-1 0 0,0 0 16,1 0-16,33 0 0,0 0 0,-33 0 16,-1-34-16,68 34 15,0 0-15,0 0 0,1 0 16,-1 0 93,0 0-93,-68 0 0,35 0-16,33 0 15,-68 0-15,68 0 16,0 0-1,-33 0-15,-1 0 16,34 0 0,0-34-1,0 34-15,0 0 0,-33 0 16,33 0-16,0-34 0,0 34 16,0 0-16,0 0 15,0 0 1,-33 0-1,33 0 1,0 0 15,-34 0-15,1 0-16,33 0 0,0 0 0,-102 0 16,35 0-16,33 0 0,-34 0 0,1 0 15,33 0-15,-34 0 0,1 0 0,101-34 16,-34 34-16,-34 0 0,34 0 15,1-33-15,-1 33 16</inkml:trace>
</inkml:ink>
</file>

<file path=ppt/ink/ink1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4:12.79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8568 278 0,'-33'0'125,"-35"0"-125,-34 0 16,1 0-16,33 0 0,-101 0 0,-1 0 16,-67 0-16,68 0 0,-34 0 0,101 0 15,0-34-15,69 34 0,-1 0 16,-68 0-16,-33 0 0,101 0 0,-34 0 15,34 0-15,-34 0 125,1 0-109,-1 0 0,0 0-16,34 0 15,-33 0-15,33 0 16,-34 0-16,0 0 0,34 0 16,-67 0-16,33 0 15,0 0-15,1 0 0,33 0 16,-34 0-16,-34 0 0,-67 0 15,101 0-15,-33 0 16,-1 0-16,34 0 0,-33 0 0,-1 0 16,68 0-16,-67 0 0,33 0 0,0 0 15,1 0-15,-1 0 0,-34 0 0,1 0 16,67 0-16,-68 0 0,68-34 16,-33 0-16,33 34 15,-34 0-15,0-34 16,34 34-16,0 0 0,1 0 15,-1 0 79,-34 0-94,0 0 16,34 0-16,1 0 0,-35 0 0,34 0 15,0 0-15,0 0 16,0 0-16,0 0 16,1 0-16,-35 0 15,0 0 1,34 0 0,0 0 46,-33 0-62,33 0 16,-34 0-16,-34 0 0,69 0 15,-35 0-15,34 0 0,0 0 0,-34 0 16,35 0-16,-35 0 0,34 0 16,0 0-16,-34 0 0,34 0 0,-33 0 15,33 0-15,-34 0 16,0 0-16,35-34 15,-1 1 48,34-1-16,-34 34-47,0 0 31,0 0 110,0 0-126,-67 0-15,67 0 16,-34 0-16,-34 0 0,1 0 0,33 0 16,0 0-16,34 0 0,-33 0 0,-1 0 15,0 0-15,34 0 16,1 0-16,-1 0 15,0 0 314,-34 0-298,34 0-16,0 0-15,-33 0 0,-1 0 0,-34 0 16,1 34-16,33-1 0,34-33 0,-34 0 16,1 0-16,-1 0 15,34 34-15,34 0 16,-34-34-16</inkml:trace>
</inkml:ink>
</file>

<file path=ppt/ink/ink1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5:02:01.548"/>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2303 26 0,'-67'0'250,"33"0"-250,-34 0 0,0 0 16,34 0-16,1 0 0,-1 0 15,0 0-15,0 0 16,0 0 62,0 0-78,-34 0 16,35 0-16,-35 0 0,34 0 15,-34 0 298,1 0-313,-1 0 0,0 0 0,34 0 16,-67 34-16,33 0 0,68-1 0,-34-33 15,-34 0 1,68 34 296,-67-34-296,33 0-16,0 0 16,-34 0 124,0 0-124,34 0-1,-33 0-15,-1 0 16,34 0 62,0 0-15,-67 0 77,-35 0-140,35 0 0,67 0 16,0 0-16,0 0 16,0 0 155,-34 0-155</inkml:trace>
</inkml:ink>
</file>

<file path=ppt/ink/ink1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5:02:51.30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3997 73 0,'-34'-34'125,"0"34"-47,0 0-78,0 0 0,0 0 16,1 0-16,-35 0 0,0 0 15,34 0-15,-34 0 16,35 0-16,-1 0 0,0 0 0,0 0 109,-34 0-93,34 0-16,-33 0 16,-1 0-16,34 0 0,-34 0 15,34 0-15,-33 0 0,33 0 16,-34 0-16,34 0 0,0 0 16,1 0 62,-1 0-78,0 0 15,-34 0-15,34 0 0,-67 0 16,-1 34-16,68 0 0,-34-34 16,1 0-1,33 0-15,-34 0 0,0 0 16,1 0-16,-1 0 0,34 0 0,0 0 31,0 0 63,0 0-94,-33 0 0,33 0 15,0 0-15,-34 0 16,0 34-16,-33-34 16,33 0-16,34 0 15,-33 0-15,33 0 110,-34 0-110,-34 0 15,68 0-15,-33 0 0,-1 33 0,34 1 0,-34-34 16,35 0 0,-69 0-16,34 0 15,34 0-15,-67 0 0,-1 0 0,68 0 0,-33 0 16,33 0-16,-34 0 0,0 0 15,0 0-15</inkml:trace>
</inkml:ink>
</file>

<file path=ppt/ink/ink1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6:05.145"/>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18491 363 0,'-68'0'281,"35"0"-281,-69-33 16,-33 33-16,-1 0 0,34 0 0,1 0 16,33-34-16,34 34 0,-33 0 15,-35 0-15,34-34 0,34 34 16,-33 0-16,33 0 0,0 0 125,0 0-110,-68 0-15,35 0 0,-1 0 16,-34 0-16,35 0 0,33 0 0,-102 0 16,35 0-16,-35 0 15,102 0-15,0 0 0,1 0 16,-1 0-16,-34 0 0,-67 0 0,67 0 16,-34 0-16,1 0 0,33 0 0,0 0 15,0 0-15,35 0 0,-69 0 0,34 0 16,34 0-16,-33 0 0,33 0 47,0 0-32,0-34-15,0 34 32,0 0-17,0 0-15,1 0 16,-1 0-16,0 0 15,0 0-15,-68-34 0,1 0 32,67 34-32,-34 0 0,0-34 15,1 34-15,33 0 0,0 0 16,-34 0-16,0-67 0,35 67 31,-1 0-15,0 0-1,0 0-15,-34 0 0,1 0 16,33 0 0,-34 0-16,0 0 0,34 0 0,-33 0 15,33 0-15,0 0 0,0 0 16,0 0 0,-67 0-1,33 0-15,34 0 0,0 0 31,0 0-15,-34 0 0,35 0-16,-103 0 15,1 0 1,33 0 0,34 0-16,-33 0 0,33 34 0,34-34 15,-101 0-15,-1 0 0,35 0 0,-1 0 16,34 0-1,-33 33-15,33 1 0,0 34 16,0 0-16,1-34 0,-1-1 0,-34-33 16,35 0-1,-1 0-15,-34 0 16,-33 0-16,67 0 0,-33 0 0,-1 0 16,-67 0-16,-1 0 0,35 0 15,33 0-15,-33 0 0,-1 0 0,69 0 16,-35 0-16,0 0 0,68 0 0,-33 0 0,-35 0 15,68 0-15,0 0 16,1 0-16,-1 0 0,0 0 16,0 0 62,-34 0-63,0 0-15,1 0 0,-35 0 0,-33 0 16,67 0-16,-34 0 0,1 0 16,33 0-16,-67 0 0,-1 0 0,34 0 0,35 0 15,-35 0-15,68 0 0,-67 0 0,-1 0 16,34 0-16,-33 0 0,67-67 0,0 67 16,0 0-16,-34 0 15,35 0 1,-1 0-16,0-34 15,-34 34 79,-34 0-94,1 0 0,-68 0 0,67-68 16,68 68-16,0 0 0,-34 0 0,1 0 15,-1 0-15,-34 0 16,1 0-16,33 0 0,-34 0 0,-33 0 16,67 0-16,-67 0 0,33 0 0,34 0 15,1 0-15,-35-34 0,68 34 188,0 0-188,1 0 15,-1 0 1,-34 0-16,0 0 31,0-34-31,1 34 47,-35 0-47,68 0 16,0 0-16,1 0 156,-1 0-140,0 0-16,0 0 0,0 0 0,-68 0 15,1 0-15,67-33 0,0 33 0,-34 0 16,35 0-16,-69 0 0,34 0 0,-33 0 16,33 0-16,34 0 0,-68 0 15,35 0-15,-1 0 0,0 0 16,34 0 156,-67 0-157,-1 0-15,68 0 0,-67 0 0,-35 0 16,1 0-16,67 0 0,-67 0 0,-1 0 16,-33 0-16,67 0 0,1 0 0,-69 0 15,1 0-15,33 0 0,-33 0 0,34 0 16,67 0-16,-68 0 0,35 0 0,33 0 15,-67 0-15,67 0 0,34 0 16,-34 0 218,1 67-234,-35 1 16,68-68-16,-68 34 0,35 0 16,-1 0-16,34-34 15,-34 0-15,35 0 0,-69 33 16,0-33-16,35 0 0,-1 0 16,34 0 109</inkml:trace>
</inkml:ink>
</file>

<file path=ppt/ink/ink1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6:23.47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19981 0 0,'-33'0'344,"-35"0"-329,34 0-15,-34 0 16,0 0 140,1 0-140,-35 0-16,1 0 0,-1 0 16,0 0-16,-67 0 0,34 34 0,-1-34 15,34 34-15,69 0 0,-35-34 0,-34 0 16,35 0-16,-1 0 0,0 34 0,0-34 15,1 0-15,33 33 16,-34-33-16,0 0 219,34 0-219,1 0 0,-1 0 0,-34 0 15,-34 0-15,-33 34 0,67-34 0,-67 0 16,-1 0-16,68 0 16,-67 0-16,0 0 0,67 0 0,0 0 15,-34 0-15,1 0 0,33 0 0,-33 0 16,67 0-16,-34 0 0,0 0 0,34 0 16,-33 0-16,33 0 15,-34 0 110,34 0-109,0 0-16,0 0 15,1 0-15,-1 0 16,-34 0-16,-68 0 0,35 0 0,-1 0 16,-33 0-16,-1 0 0,35 0 0,-35 0 15,35-34-15,67 34 0,-68-33 16,34 33-16,1 0 0,-35 0 0,34 0 16,1 0-16,-1 0 0,0 0 15,-33 0 79,-1 0-78,68 0-16,-34 0 0,1 0 0,-35 0 0,-33 0 15,33 33-15,68 35 0,0-34 0,-67 0 16,-1-34-16,68 0 0,-67 0 15,-1 0-15,68 34 0,-34 0 0,-33-34 16,67 0-16,-34 0 0,-33 34 16,67-1-16,-34-33 0,-34 0 0,35 0 15,-1 0-15,34 0 0,0 0 16,0 0 156,0 34-157,1-34 17,-35 0-1,34 34-15,0 0 93,0-34-109,-33 0 0,-1 0 16,-34 0-16,1 0 0,-35 0 0,35 0 15,-1 0-15,-34 0 0,69 0 0,-103 0 16,69 0-16,-69 0 0,69 0 0,33 0 15,-67 0-15,-1 0 0,68 0 0,1 0 16,-35 0-16,1 0 0,-35 0 0,34 0 16,69 0-16,-35 0 0,-34-34 15,68 34-15,34-34 0,0 0 0,-33 34 16,-1 0-16,-68 0 16,34-33 93,1 33-109,-35 0 0,0 0 0,-67-34 16,67 34-16,35 0 0,-35 0 0,68-68 15,-33 68-15,-69 0 0,1 0 0,33 0 16,-33 0-16,-1 0 0,1 0 0,101 0 15,-68 0-15,68 0 0,-101-34 0,33 0 16,34 34-16,1 0 0,-1 0 16,34 0-16,-67-34 0,33 34 0,34 0 15,0-34-15,-34 34 235,34 0-220,-33 0-15,33 0 16,-102 0-16,69 0 0,33 0 16,-102 0-16,35 0 0,33 0 0,-34 0 15,1-33-15,67 33 0,0 0 16,0 0-1,0 0 189,-33 0-204,33 0 0,-34 0 15,34 0-15,-34 0 0,35 0 16,-1 0-1,0 0-15,-34 0 32,0 0-32,34 0 15,1 0 220,-69 0-235,68 0 15,-34 0-15,1 0 0,33 0 16,0 0 0,0 0 2452,0 0-2390,0-34-78,34 0 32,-34 34-1,1 0-15,-1 0-16,0 0 15,0 0-15,-34 0 16,34 0-16,1 0 0,-35 0 15,34 0-15,-68 0 16,1 0 0,67 0-1,0 0-15,-34 0 282,-101 0-282,33 0 15,35 0-15,-1 68 0,35-35 0,-35 1 16,0-34-16,68 0 0,-67 0 0,-1 0 15,35 0-15,-1 0 16,-34 34 515,1 0-531,67 0 16,-68 0-16,34-34 31,35 0 485,-1 0-501,0 0-15,0 0 0,-34 0 16,0 0-16,1 68 0,33-1 0,34-33 16,-68-34-1,34 0-15,0 0 0,-33 0 0,33 0 438,-34 0-438,0 0 0,-33 34 15,-1-34-15,34 0 0,-67 0 0,33 0 16,1 0-16,-1 0 0,-67 0 16,67 0-16,34 0 0,35 0 15,-1 0-15,-34 0 0,0 0 0,-67 0 16,67 0-16</inkml:trace>
</inkml:ink>
</file>

<file path=ppt/ink/ink1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54.980"/>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0,'34'0'141,"-1"0"78,35 0-204,-34 0-15,34 0 0,-34 0 16,0 0-16,-1 0 16,1 0-16,34 0 0,-34 0 15,34 0 16,-35 0-15,35 0-16,34 0 0,-68 0 31,0 0-15,-1 0 0,1 0 155,0 0-171,0 0 47,34 0-47,-1 0 16,-33 0-16,0 0 0,0 0 0,34 0 16,-34 0-16,0 0 0,-1 0 0,35 0 15,0 0-15,0 0 16,-35 0-1,35 0-15,-34 0 16,0 0 234,34 0-234,-34 0-16,67 0 0,-33 0 0,-34 0 15,33 0-15,-33 0 0,34 0 16,-34 0-16,34 0 0,-1 0 16,-33 0-1,34 0-15,-34 0 16</inkml:trace>
</inkml:ink>
</file>

<file path=ppt/ink/ink1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00.300"/>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4301 308 0,'-102'0'0,"1"0"16,-1 0-16,1 0 0,33 0 0,-68-68 16,35 0-16,-1 34 0,34 1 15,1 33-15,33-34 16,-34 34-16,0-34 15,35 34 110,-1 0-109,0 0-16,-34 0 0,0 0 0,-33 0 16,-69 0-16,1 0 0,-68 0 0,34 0 15,67 34-15,69 0 0,-69-34 0,1 0 16,-35 0-16,-33 0 0,-68 0 0,34-34 16,136 34-16,-35 0 0,68 0 15,34 0-15,-67 0 0,-1 0 0,68-34 0,1 0 266,-1 34-251,-34 0-15</inkml:trace>
</inkml:ink>
</file>

<file path=ppt/ink/ink1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07.933"/>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16290 35 0,'0'68'31,"-68"-35"-15,0-33-16,35 0 0,-103 0 0,34 0 0,35 0 16,-35 0-16,-33 0 0,-35 0 15,1 0-15,0 0 0,-1 0 0,35 0 16,-1 0-16,35 0 0,-35 0 0,35 0 16,67 0-16,0 0 0,0-33 15,0 33 1,0 0-16,-33 0 15,-35 0-15,0 0 0,69-34 0,-35 34 125,0 0-109,0 0-16,35 0 16,-35 0-16,-34 0 0,34 0 0,1 0 15,-69 0-15,102 0 0,-67 0 16,33 0-16,34 0 16,-34 0-16,1 0 15,33 0 32,0 0-47,-34 0 0,34 0 16,1 0-16,-35 0 0,34 0 0,-68 0 15,1 0-15,67 0 0,-102 0 0,35 0 16,33 0-16,-34 0 0,1 0 0,101-34 16,-34 34-16,-34 0 0,-33 0 15,33 0-15,34 0 0,-34 0 16,34 0-16,-33 0 172,33 0-172,-34 0 15,0 0-15,1 0 0,-1 0 0,0 0 16,-67 0-16,-1 0 0,35 0 16,-35 0-16,1 0 0,-1 0 0,69 0 15,-69 0-15,34 0 0,1 0 0,-35 0 16,1 0-16,67 0 0,0 0 15,1 0-15,33 0 0,-34 0 16,0 0-16,35 0 172,-35-34-172,34 34 16,0 0 15,0 0-31,0 0 0,-33 0 0,33 0 15,-34 0-15,0 0 0,1 0 0,-1 68 16,34-68-16,0 0 0,0 34 31,-34-1-15,35 1-16,-1-34 187,-34 0-171,0 0-16,-33 34 0,-35 34 0,35-34 16,-1-34-16,0 34 0,-33 0 0,-1-34 15,1 0-15,0 0 0,-69 0 0,103 0 0,-1 0 16,34 0-16,35 0 16,-35 0-16,34 0 31,-68 0 172,35 0-187,-1 0-16,-34 0 0,1 0 15,-1 0-15,34 0 0,-33 0 0,33 0 16,0 0-1,-33 0 126,-1 0-141,-33 0 16,-1 0-16,35 0 0,67 0 0,-34 0 15,34 0-15,-34 0 0,34 0 16,1 0-16,-69 0 141,34 0-141,-33 0 31,33 0-31,0 0 0,0 0 15,-33 0-15,-1 0 0,1 0 0,67 0 16,-68 0-16,68 0 0,-33 0 16,-35 0-16,34 0 0,-33 0 15,-1 0-15,34 0 0,1 0 0,-35 0 16,68 0-16,-34 0 0,35 0 0,-1 0 203,0 0-31,-34 0-156,0 0-1,34 0-15,-33 0 31,33 0-31,0 0 0,0 0 0,0 0 16,0-34-16,1 0 297,-1 0-281,0 34-16,-68 0 0,68 0 15,0 0 1,1 0-16,-1 0 15,0 0-15,-34 0 0,34 0 0,-67 0 1235,33-34-1220,34 0-15,0 34 16,-67 0 0,67 0-16,-34 0 0,0 0 1578,34 0-1484,1 0-94,-35 0 15,-34 0-15,34 0 0,-33 0 16,-35 0-16,35 0 0,-35 0 15,-33 0-15,67 0 0,1 0 0,67 0 16,-34 0-16,-33 0 0,-1 0 16</inkml:trace>
</inkml:ink>
</file>

<file path=ppt/ink/ink1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23.215"/>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11109 411 0,'-34'0'234,"-34"0"-234,0 0 16,34 0-16,-33 0 0,-1 0 16,0 0-16,-33 34 0,-1-34 0,68 34 15,-67 0 1,33-1-16,-34 1 0,35-34 16,-1 0-16,0 0 0,34 0 15,0 0-15,-33 0 219,-1 34-203,68 0-16,-102 0 0,35-34 0,-35 0 15,0 34-15,35 0 0,-35 0 0,34-34 16,-33 0-16,33 0 0,-34 0 0,-33 0 15,33 0-15,35 0 0,-35 0 0,0 0 16,35 0-16,-69 33 0,1 1 16,33 0-16,68-34 0,-34 0 0,35 0 15,-35 0-15,-34 0 0,68 0 16,-33 0-16,33 0 16,-34 0 93,34 0-109,-34 0 0,1 0 16,33 0-16,-34 0 0,0 0 15,1 0-15,-1 0 0,34 0 0,-34 0 16,34 0-1,1 0-15,-1 0 0,0 0 0,-102 0 16,69 0-16,-1 0 0,34 0 16,0 0-16,-34-34 0,1 0 15,33 1-15,0 33 16,0 0-16,0 0 0,-33 0 31,-35-68-31,0 34 31,102 0-31,-34 0 16,1 34-16,-35-34 16,34 0-16,-34 34 15,-33-33-15,33 33 16,0-34-16,0 0 16,35 0-16,-35 0 15,0 34-15,34 0 0,0 0 16,1 0-16,-1 0 15,-34-34-15,0 34 16,34 0-16,0 0 0,1 0 16,-1 0-16,-34 0 0,0 0 15,1 0-15,-35-34 16,68 34-16,34-33 0,-34-1 16,0 34-16,0-34 15,34 0-15,-67 34 16,33-34-16,0 0 15,0 34 189,-34 0-204,1 0 0,33 0 0,-34 0 15,34 0-15,-67 0 0,33 0 0,34 0 16,-34 0-16,34 0 0,-33 0 15,-69 0-15,102 0 0,-67 0 16,-1 0-16,68 0 0,-33 0 0,33 0 16,-34 0-1,0 0-15,34 0 16,-33 0-16,33 0 16,0 0 124,0 0-124,-34 0-16,1 0 0,-1 0 15,34 0-15,-34 0 16,34 0-16,0 0 0,-33 0 0,33 0 16,0 0-1,0 0 48,-34 0-48,35 0 110,-35 34-109,0-34 0,0 0-16,-33 0 0,33 0 15,0 0-15,1 0 16,33 0-16,0 0 0,0 0 16,0 0-16,0 0 15,0 0 126,34-34-126,-67 34-15,-1 0 16,0 0-16,-33 0 0,67 0 0,-34 0 0,0 0 16,0 0-16,1-34 0,33 34 15,0 0-15,0 0 0,0 0 16,0 0-16,-67-34 16,33 1-16,34 33 234,0 0-218,0 0-16,1 0 15,-1 0-15,0 0 0,0 0 16,0 0-16,-34 0 15</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12:45.570"/>
    </inkml:context>
    <inkml:brush xml:id="br0">
      <inkml:brushProperty name="width" value="0.05" units="cm"/>
      <inkml:brushProperty name="height" value="0.05" units="cm"/>
      <inkml:brushProperty name="fitToCurve" value="1"/>
    </inkml:brush>
  </inkml:definitions>
  <inkml:trace contextRef="#ctx0" brushRef="#br0">547 1773 0,'0'34'16,"-34"-34"-1,0 0 63,0 0-62,-33-34-16,33 0 31,0 34-15,0-33 46,34-1-30,-34 0-17,0 0 1,34 0-1,-34 0-15,0 0 16,1 1 0,-1-1 46,34 0-15,0-34-31,-34-34-16,0 102 78,34-33-16,0-1-62,0 0 16,0 0 15,34 0-15,0 0-16,0 0 15,-1 1 32,1 33-47,0-34 0,0 0 16,34 0 0,-34 0-1,-34 0 1,34 34-16,33-34 15,-67 0-15,34 1 0,0 33 16,0-34 15,0 0-15,0 34-16,-34-34 16,33 0-1,-33 0 1,0 0-1,34-33-15,-34 33 79,0 0-48,0 0 16,34 0-32,0 0-15,0 34 0,0 0 16,34-34-16,-35 1 16,-33-1-1,34 0-15,0 0 16,0 0-16,34 34 0,33 0 15,-33 0-15,0 0 0,-34 0 16,0 0-16,-1 0 0,1 0 16,34 0-16,-34 0 15,34 0-15,-1 0 0,-33 0 0,0 0 16,34 0-16,0 0 16,-35 0 15,35 0-16,0 0-15,-34 0 16,67 0 0,-33 0 93,-34 34-78,0 34-15,-34-34 46,-34-1 1,0 1-63,0-34 16,34 34-1,-34 0-15,0 34 0,1 0 31,-1-1-31,-34-33 16,0 68-16,68-35 0,-34-33 16,1 0-16,-1 34 15,0-34-15,34 0 0,-34 0 0,0 33 94,34 1-63,-34 0-15,34-1-16,-68-33 31,35 0-31,-1-34 16,34 34-16,-34 34 15,0 33-15,0-33 0,0-34 16,-33 34 0,-1-1-1,34-33-15,34 34 16,-68 0-16,34 0 0,0-35 16,-33 1-16,67 0 0,-34 0 0,0-34 46,34 34-30,-68-34 31,34 0-31,-67-34-1,67 34 1,34-34-16,-34 34 15,0-34-15,-34 34 0,35-34 16,33 1 31,0-1 187</inkml:trace>
</inkml:ink>
</file>

<file path=ppt/ink/ink2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36.89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0 323 0,'34'0'156,"0"0"-140,34 0-16,0 0 0,-1-34 16,1-33-16,-34 33 0,34 0 15,33-34-15,-33 34 31,-34 34-31,34-34 16,-35 34 0,1 0-16,0 0 15,0 0 32,0 0-31,0 0-16,0 0 31,-1 0 47,1 0-62,0 0-1,34 0-15,-34 0 32,0 0-32,0 0 15,-1 0-15,1 0 16,0 0-16,0 0 0,34 0 0,-34 0 16,-1 0-16,1 0 0,34 0 15,0 0-15,0 0 16,-35 0-1,1 0 1,0 0-16,0 34 16,0-34-16,0 34 0,0-34 15,33 34-15,1 34 16,-68-34-16,34-34 16,34 34-16,-34-1 15,-1-33-15,1 34 16,0-34-1,0 0 1,34 34-16,-1-34 16,-33 0-16,34 0 0,0 0 15,-34 0-15,33 0 0,-33 0 0,34 0 16,0 0-16,-1 0 16,1 0-16,-34 0 0,34 0 15,-34 0-15,33 0 0,1 0 0,-34 0 16,34 34-16,-1 0 0,-33 0 15,34 0 1,-34-34 15,34 0-15,-1 0 0,1 0-16,34 33 15,-35-33-15,-33 0 0,68 68 16,-34-34-16,-1 0 0,35-34 0,-34 0 31,-34 0-31,67 0 0,-33 0 16,0 0 15,-1 0 78,1 0-109,0 0 16,-34 0-16,33 0 31,-33 0-31,0 0 16,34 0-16,-34-34 0,34 34 0,-1 0 15,-33 0-15,34 0 0,0 0 16,-35 0 0,1 0 15,0 0-15,0 0-16,0-34 15,34 34-15,-34 0 16,33 0-1,1 0 1,-34 0 0,67 0-16,-67 0 0,0 0 0,34 0 0,-34 0 15,0 0-15,0 0 16,-1 0-16,35 0 16,-34 0-1,0 0-15,0 0 16,67 0-16,-67 0 15,0 0-15,34 0 0,0 0 110,-35 0-110,1 0 15,34 0-15,-34-34 0,34 0 16,-1 34 0,-33 0-16,0 0 0,34-33 15,-34-1-15,33 34 0,-33 0 16,0 0-16,0-34 16,0 0-16,0 0 15,0 34-15,-1 0 172,1 0-172,34-34 0,-34 34 16,34 0-16,-34 0 15,33 0-15,35 0 16,-68 0 0,33 0-16,1-34 0</inkml:trace>
</inkml:ink>
</file>

<file path=ppt/ink/ink2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41.412"/>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1 0,'34'0'32,"0"0"61,0 0-77,0 0 234,-34 33-250,34 1 0,0-34 0,33 0 16,35 34-16,-34-34 0,33 0 15,35 34-15,-1-34 16,34 34-16,-33 0 0,-68 0 0,33 0 15,35-34-15,-35 0 0,-67 0 16,68 33-16,-68-33 0,0 0 16</inkml:trace>
</inkml:ink>
</file>

<file path=ppt/ink/ink2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7:44.209"/>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0 0 0,'34'34'16,"0"-34"31,0 0 78,0 0-109,33 0-16,-33 0 15,34 0 1,-34 0-16,0 0 15,33 0-15,-33 0 0,34 0 0,-34 0 16,34 0-16,-1 0 0,-33 0 16,34 0-16,-34 0 0,0 0 15,0 0-15</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13:29.691"/>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1732 1527 0,'-68'34'0,"34"-34"31,0 0-15,1 0 31,-35 0-16,0 0-16,0 0-15,-67 0 0,67-68 0,34 34 16,-67 34 0,33-101-1,34 33-15,-34-67 0,-33 67 0,67 68 16,-68-34-16,35-68 0,33 102 0,0 0 16,-68-67-16,68 67 15,0-34 32,-33-34-16,67 34-31,0 0 0,-34 1 16,0 33-16,34-34 16,-68 0-16,34 34 31,34-34 0,0 0 0,-33 0-15,-1 34-16,34-34 31,0 0-15,0 1 15,0-35-31,0 0 31,34 34 47,33 0-62,1 1 0,-34 33-16,101-34 0,-33 0 0,-34 0 15,33 0-15,-67 34 0,34 0 0,-34 0 16,0 0 0,33 0-16,1 0 0,0 0 0,-34 0 15,67 0-15,-33 0 0,0 0 16,33 0-16,-33 0 0,-34 0 15,34 0-15,-34 0 0,33 0 16,1 0 15,34 68-15,-69 33-16,35-67 16,-34-34-16,0 34 15,34 0 48,-1 34-48,-33-68-15,0 67 0,0-33 16,0-34-16,0 68 16,0-34-1,-1-34-15,-33 34 0,34 34 16,0-68-16,0 33 0,0 1 47,0 0-47,0-34 15,0 34-15,-1 0 16,1 0 78,0-34-94,-34 34 78,0-1-63,-34-33-15,0 0 0,1 0 16,-35 34-16,68 0 16,-34 0-16,0-34 15,0 0-15,-34 0 0,1 0 16,33 68-16,-34-34 0,-33 0 16,-35-1-16,102 1 0,-34 0 15,35-34-15,-1 0 16,34 34-16,-34-34 0,0 34 62,0-34 1,0 0-32,0 0-15</inkml:trace>
</inkml:ink>
</file>

<file path=ppt/ink/ink4.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13:35.23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38 1426 0,'-34'0'31,"34"-34"0,0 0-15,34 34 93,-34-34-109,34 0 31,-34 1-31,0-1 47,34-34-31,0 68-16,0-68 15,-1 34-15,35 0 0,-34-33 0,34-1 16,-34 68 0,0-68-16,-1 1 0,1 33 15,0-34-15,0 0 0,0 34 16,0 0-16,0 1 16,-1-1-16,1 34 15,34-68-15,-34 34 16,-34 0-16,34 0 15,0 1-15,0-1 16,33 0 15,1-34-15,-34 34-16,-34 0 0,34 34 141,0-34-141,-1 34 15,1 0 32,0 0-47,0 34 16,0 0-16,0 0 15,-34 0 32,68 34 78,-35-34-125,1 33 0,0 1 16,0-34-1,34 0-15,-34-34 0,-34 34 47,0-1-15,33 1-32,1 34 31,-34 0-31,34-68 0,-34 34 15,0 0 1,34 67 0,0-33-16,0 0 0,0-1 15,0-33-15,-34 0 0,33 0 0,1 0 47,0 0-31,34 33 15,-34-67 16,-34 34-47,34 34 0,-34-34 31,0 34-15,0-35-16,0 35 0,0 68 15,-34-69 1,0 1-16,0 0 16,34 0-16,-68-1 15,34 1 1,1-34-16,-1 0 16,-34-34 15,0 0-31,34 0 31,-33 0-15,33 0-16,-34 0 0,34 0 15,0 0 1,-33 34-16,-1-34 0,34 0 16,-34 0-16,34 0 0,0 34 15,1-34-15,-35 33 16,0-33-16,34 0 15,-33 0 1,33 0 0,0 0-1,0 0-15,0-33 0,-68-35 16,69 68 46,-1-34-62,-68 0 16,68 34 0,-67-68-1,-1 1 1,34 33 0,34 0 30,1 0 33,-1 0-79,0 0 15,0 34 1,0-67-1,0 33 798</inkml:trace>
</inkml:ink>
</file>

<file path=ppt/ink/ink5.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58:48.867"/>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3860 212 0,'-33'0'110,"-1"0"124,0-34-234,0 34 31,0 0-31,0 0 16,0 0-1,0 0-15,1-34 0,-1 34 16,-34 0 0,-34 0-1,69 0-15,-1-68 16,0 68-16,0 0 16,0 0-16,0 0 15,0 0-15,0 0 16,1 0 15,-35 0-15,34 0-1,0-34-15,0 34 32,0 0-17,1 0-15,-1 0 0,-34 0 16,34 0-1,-34 0-15,34 0 16,-33 0-16,33 0 16,0 0-16,0 0 0,0 0 15,0 0-15,1 0 16,-1 0-16,0 0 16,0 0-16,-34 0 31,0 0-31,35 0 15,-1 0 1,0 0-16,0 0 16,0 0-16,0 0 15,0 0 1,1 0 46,-1 0-46,-34 0-16,34 0 16,-34 0-1,1 0-15,33 0 16,0 0 0,0 0-1,0 0-15,-34 0 47,35 0 16,-35 0-48,34 34 1,0-34-16,-34 0 15,34 0 1,-33 0 15,33 0-15,-34 34 0,34-34 46,0 0-62,1 0 0,-1 0 16,0 0-16,0 34 15,0-34 1,0 0 0,-34 0-1,35 0-15,-1 0 16,0 0-16,0 0 156,0 0-156,0 0 16,0 0-16,-33 34 15,33-34 157,-34 0-156,0 0-16,34 34 31,1-34-31</inkml:trace>
</inkml:ink>
</file>

<file path=ppt/ink/ink6.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58:55.264"/>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4572 313 0,'-34'0'188,"0"0"-173,0 0 1,0 0 15,0 0-31,-33 0 125,33 0-109,0 0 46,-34 0-15,34 0-16,0 0-31,1 0 47,-1 0 125,0 0-156,0 0-1,0 0 32,0 0 110,0 0-157,0 0 0,-33 0 31,33 0-16,0 0-15,0 0 0,0 0 32,0 0-32,1 0 15,-35 0 1,34 0 15,0 0-31,0 0 16,-67-34 78,101 0-79,-102-33 1,34 67-1,68-34 1,-34 34 15,1 0-31,-1 0 16,0 0-16,0 0 0,0 0 16,0 0-16,0 0 15,-33 0-15,33 0 0,0 0 16,-68-34-16,102 0 15,-34 34 1,1 0-16,-1 0 31,-34 0-31,34 0 16,0-34 0,0 34-1,0 0-15,-33 0 16,33-34 15,0 34 63,0 0-47,0 0-47,0 0 31,1 0-15,-1 0-16,0 0 15,0 0-15,0 0 0,0 0 16,0 0-16,0 0 31,1 0-31,-35 34 16,34-34-16,0 0 0,-34 0 15,1 0-15,-1 0 16,34 0 0,0 0-1,0 0 1,-33 0 15,33 0-31,0 34 16,0-34-16,-34 0 47,1 0-47,-1 0 15,34 0 1,0 0-1,0 0 95,0 0-110,-33 0 31,-1 0 16,34 0-31,0 0 15,0 0 16,0 0-32,1 0 1,-35 0-16,34 0 0,0 0 16,0 0-16,0 0 15,0 0 1,-67 0 93,67 0-93,0 34 578,-34 0-501,68 0-93,-33-34 0,-1 0 16</inkml:trace>
</inkml:ink>
</file>

<file path=ppt/ink/ink7.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59:12.270"/>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6909 148 0,'34'0'218,"0"0"-171,-68 0-47,0 0 16,-34 0-16,1 0 47,33 0-32,0 0-15,0 0 16,0 0-16,0 0 0,0 0 16,1 0-16,-1 0 0,-34 0 15,34 0-15,-34 0 0,34 0 0,-33 0 16,33 0-16,0 0 15,0 0 64,0 0-79,-33 0 15,33 0-15,0 0 31,-34 0 1,34 0-1,0 0-31,-33 0 16,33 0-1,0 0 1,0 0-1,0 0 1,0 0 0,0 0-16,-33 0 47,-1 0-32,34 0 1,0 0-1,0 0 1,0 0-16,1 0 16,-35 34-16,34-34 15,-34 0-15,1 0 0,33 0 16,0 0-16,0 34 31,0-34-15,0 0-16,0 34 15,-33-34 1,33 33 0,0-33-1,0 0-15,0 0 0,0 0 16,0 0-16,-33 34 16,33-34-16,-34 34 15,0-34 16,34 0 1,1 0-32,-1 0 15,0 0 32,0 0-31,0 0-1,-34 0-15,35 0 16,-35 0-16,34 0 16,-34 0-1,0 0-15,35 34 16,-1-34-16,0 0 16,0 34-1,0-34 32,0 0-47,-33 0 109,33-34-77,0 34-17,0 0 1,0 0 15,0 0 0,0 0 1,0-68-17,1 34 17,-1 34-17,0 0 16,0 0-15,0 0 15,0 0-15,0 0-16,-33-33 16,67-1-16,-34 34 15,0-34 1,0 34-16,-34 0 15,34 0 1,1-34-16,-1 34 16,0 0-1,0-34-15,0 34 32,0 0-17,0 0 1,1 0-1,-1 0 1,0 0 0,0 0-16,-34 0 15,34 0 1,0 0 0,1 0-16,-35 0 15,34 0 1,0-34-16,0 34 31,0-34-31,1 34 47,-1 0-47,0 0 47,0 0-47,0 0 15,0 0-15,0 0 16,0 0 0,-33 0-16,33 0 15,0 0-15,0 0 0,0 0 16,-33 0-16,33 0 31,0 0-31,0 0 0,-34 0 16,34 0-1,0 0-15,1 0 16,-1 0-16,-34 0 47,0 0-31,34 0-16,1-34 15,-1 34 16,0 0-15,0 0-16,0 0 0,0 0 31,0 0-15,0 0-16,-33 0 94,33 0-79,0 0-15,0 0 16,0 0 31,-33 0-32,-1 0-15,34 0 16,0 0 0,0 0-16,0 0 234,0 0-234,-33 0 0,33 0 16,-34 0-16,34 0 15</inkml:trace>
</inkml:ink>
</file>

<file path=ppt/ink/ink8.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4:59:19.726"/>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6570 36 0,'-34'0'204,"0"0"-204,0 0 15,-33 0-15,33 0 0,-102 0 16,35 34-16,-1-34 0,34 0 0,1 0 15,-1 0-15,0 0 0,-33 0 16,67 0-16,-68 0 0,-33 0 16,67 34 187,0-34-203,0 34 0,1-34 15,33 34-15,0-34 0,0 0 0,0 0 16,-34 0-16,1 0 0,33 0 16,-34 0-16,-33 0 15,67 0-15,-34 33 0,0-33 16,34 0-16,0 0 16,1 0-16,-1 0 15,0 0 1,-34 0-1,34 0-15,0 0 16,1 0 0,-1 0 62,0 0-31,0 0-32,0 0 1,0 0-16,0 0 16,-33 0-1,33 0-15,0 0 16,-34 0 62,34 0-62,-33 0 15,33 0-16,0 0-15,0 0 16,0 0 0,-34 0-1,1 34 1,-1-34 0,34 0-16,0 0 15,-34 0-15,1 0 16,33 0-1,-34 0-15,0 0 16,34 0-16,1 0 16,-1 0-1,0 0-15,0 0 16,0 0 0,-67 0-16,67 0 15,-34 0 32,34 0-31,0-34 15,0 34-15,0 0 30,1 0-46,-35 0 16,0 0 0,0 0-16,35 0 15,-35 0-15,0 0 0,0 0 0,1 0 16,33 0-16,-34 0 0,-34 0 16,69 0-16,-1 0 0,0 0 0,0 0 15,-34 0-15,34 0 31,0 0-31,1 0 0,-35 0 16,34 0-16,0 0 0,0 0 0,0 0 16,-67 0-16,67-33 0,-34-1 15,34 34-15,0-34 16,34 0-16,-67 0 16,33 34-16,0 0 31,-34 0 125,34 0-140,1 0-16,-1 0 31,0 0-31,-34 0 16,-34 0 109,35 0-110,-1 0-15,34 0 16,34-34-16,-34 34 31,0 0 110,1 0-110,-1 0-15,0 0-1</inkml:trace>
</inkml:ink>
</file>

<file path=ppt/ink/ink9.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95855" units="1/cm"/>
          <inkml:channelProperty channel="T" name="resolution" value="1" units="1/dev"/>
        </inkml:channelProperties>
      </inkml:inkSource>
      <inkml:timestamp xml:id="ts0" timeString="2020-04-11T06:02:06.515"/>
    </inkml:context>
    <inkml:brush xml:id="br0">
      <inkml:brushProperty name="width" value="0.2" units="cm"/>
      <inkml:brushProperty name="height" value="0.4" units="cm"/>
      <inkml:brushProperty name="color" value="#FFFF00"/>
      <inkml:brushProperty name="tip" value="rectangle"/>
      <inkml:brushProperty name="rasterOp" value="maskPen"/>
      <inkml:brushProperty name="fitToCurve" value="1"/>
    </inkml:brush>
  </inkml:definitions>
  <inkml:trace contextRef="#ctx0" brushRef="#br0">16900 578 0,'-34'0'94,"0"0"-1,0 0-93,-34 0 0,35 0 16,-35 0-16,-68 0 0,69 34 16,-35 0-16,34 0 0,1-34 0,-1 0 15,-34 0-15,-33 0 0,33 0 0,-33 0 16,33 0-16,34 0 0,1 0 15,-1 0-15,0 0 125,34 0-109,-33 0-16,-1 0 0,0 0 16,-33 0-16,33 0 15,34 0-15,-34 0 0,-67 0 16,33 0 0,68 0-16,-33 0 15,-1 0-15,34 0 63,-68 0 62,68 0-125,1 0 31,-35 0-31,34 0 0,0 0 16,-34-34-16,1 34 0,33 0 15,0 0-15,0 0 31,0 0-15,0-34-16,0 0 94,1 34-79,-1 0-15,-34 0 0,0 0 0,34 0 16,-67-34-16,-1 34 16,68 0-16,-33 0 15,33-33-15,0-1 16,0 34 0,-34-34-16,1 34 78,33 0-78,-34 0 0,34 0 15,0 0-15,0 0 32,-33 0-32,67-34 0,-34 34 15,0 0-15,0 0 110,0 0-110,0 0 15,-33 0-15,33 0 16,0 0-16,-34 0 15,34 0-15,-67 0 0,33 0 0,34 0 16,-34 0-16,34 0 0,-33 0 16,33 0 15,0 0-31,0-34 62,0 34-46,0 0-16,-67 0 31,-1-34-31,68 34 16,0 0-16,-33-67 0,33 67 16,0 0-16,0 0 15,0 0-15,-34 0 141,35 0-141,-1 0 15,0 0-15,-68 0 0,1 0 16,67 0-16,-34 0 0,0 0 0,1 0 16,33 0-16,-34 0 15,0 0-15,34 0 0,-33 0 16,33 0-16,0 0 0,-34 0 0,0 0 31,68-34-15,-67 34 78,-1 0-94,34 0 0,-34 0 0,1 0 15,-1 0-15,0 0 0,0 0 16,1 0-16,33 0 15,-34 0-15,34 0 0,-33 0 32,-1 0 93,34 0-110,0 0-15,-34 0 16,34 0-16,-33 0 0,33 0 16,0 0-16,0 0 15,0-102 126,-33 102-126,33 0-15,0 0 16,-34 0-16,34 0 0,-34 0 31,35 0-31,-1 0 16,0 0-16,-34 0 172,34 0-172,0 0 0,-33 0 15,33 0-15,-34 0 0,0 0 0,34 0 16,-33 0-16,-69 0 0,69 0 16,-1 0-16,0 0 0,-34 0 15,35 0-15,33 0 0,0 0 16,0 0-16,0 0 0,-33 0 0,-1 0 16,0 0-1,0 0 173,34 0-188,1 0 15,-69 0-15,68 0 0,-34 0 0,1 0 16,33 0-16,-34 0 0,34 0 16,0 0-1,0 0-15,1 0 16,-35 0-16,0 0 187,0 0-187,35 0 16,-1 0 0,-68 0-16,68 0 0,-34 0 0,1 0 15,-1 0-15,0 0 0,-33 0 0,-35-34 16,68 34-16,35 0 0,-1-34 15,0 0-15,-34 1 235,34 33-235,-67 0 15,67 0 1,-34 0-16,34 0 0,0 0 16,0 0 31,-33 0-47,-1 0 15,0 0-15,1 0 0,33 0 31,-34 0-31,34 0 16,0 0-16,-34 67 0,1 1 16,-1-34-16,-34 0 15,1-34-15,67 0 16,-34 0 0,0 0-1,1 68-15,-1-35 0,34 1 31,0-34-31,0 34 16,1-34 15,-1 0-31,-34 34 16,0 0-16,34-34 0,-33 0 16,-1 0-1,0 34-15,34-34 0,-33 34 0,-1-34 16,34 0-16,-34 0 0,34 33 15,0-33-15,-33 0 0,67 34 0,-68-34 16,34 0 0,0 0-16,0 0 0,1 0 15,-1 0-15,0 0 16,0 0-16,0 0 16,0 0-16,0 0 31,0 0-31,1-34 15,-1 34 17,0 0-32,-34-33 78,34 33-78,0 0 0,1 0 15,-1-34-15,-34 34 0,34 0 0,-68 0 16,69 0-16,-69 0 0,34 0 16,1-34-16,33 34 0,-34-34 15,0 0 1,34 34 140,-33 0-156,33 0 16,-68 0-16,34 0 0,1 0 15,-35 0-15,0 0 0,35 0 0,-35 0 16,1 0-16,67 0 0,-68 0 0,0 0 16,35 0-16,-1 0 0,-34 0 0,35 34 15,-1-34-15,0 0 0,34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52B017B7-4BF4-4EE0-9869-25FD9995FA65}" type="datetimeFigureOut">
              <a:rPr lang="fa-IR" smtClean="0"/>
              <a:t>18/08/1441</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2A1BC5FF-322C-4820-9821-455E527F6BBF}" type="slidenum">
              <a:rPr lang="fa-IR" smtClean="0"/>
              <a:t>‹#›</a:t>
            </a:fld>
            <a:endParaRPr lang="fa-IR"/>
          </a:p>
        </p:txBody>
      </p:sp>
    </p:spTree>
    <p:extLst>
      <p:ext uri="{BB962C8B-B14F-4D97-AF65-F5344CB8AC3E}">
        <p14:creationId xmlns:p14="http://schemas.microsoft.com/office/powerpoint/2010/main" val="63721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با سلام  حضور دانشجویان عزیز</a:t>
            </a:r>
          </a:p>
          <a:p>
            <a:pPr algn="r" rtl="1"/>
            <a:r>
              <a:rPr lang="fa-IR" dirty="0"/>
              <a:t>انشاالله همگی  سلامت وتندرست باشید </a:t>
            </a:r>
          </a:p>
          <a:p>
            <a:pPr algn="r" rtl="1"/>
            <a:r>
              <a:rPr lang="fa-IR" dirty="0"/>
              <a:t>در این درس ما به دنبال آشنا کردن شما با وظایف بهره بردار</a:t>
            </a:r>
          </a:p>
        </p:txBody>
      </p:sp>
      <p:sp>
        <p:nvSpPr>
          <p:cNvPr id="4" name="Slide Number Placeholder 3"/>
          <p:cNvSpPr>
            <a:spLocks noGrp="1"/>
          </p:cNvSpPr>
          <p:nvPr>
            <p:ph type="sldNum" sz="quarter" idx="5"/>
          </p:nvPr>
        </p:nvSpPr>
        <p:spPr/>
        <p:txBody>
          <a:bodyPr/>
          <a:lstStyle/>
          <a:p>
            <a:fld id="{2A1BC5FF-322C-4820-9821-455E527F6BBF}" type="slidenum">
              <a:rPr lang="fa-IR" smtClean="0"/>
              <a:t>1</a:t>
            </a:fld>
            <a:endParaRPr lang="fa-IR"/>
          </a:p>
        </p:txBody>
      </p:sp>
    </p:spTree>
    <p:extLst>
      <p:ext uri="{BB962C8B-B14F-4D97-AF65-F5344CB8AC3E}">
        <p14:creationId xmlns:p14="http://schemas.microsoft.com/office/powerpoint/2010/main" val="7781478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26</a:t>
            </a:fld>
            <a:endParaRPr lang="fa-IR"/>
          </a:p>
        </p:txBody>
      </p:sp>
    </p:spTree>
    <p:extLst>
      <p:ext uri="{BB962C8B-B14F-4D97-AF65-F5344CB8AC3E}">
        <p14:creationId xmlns:p14="http://schemas.microsoft.com/office/powerpoint/2010/main" val="4175916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30</a:t>
            </a:fld>
            <a:endParaRPr lang="fa-IR"/>
          </a:p>
        </p:txBody>
      </p:sp>
    </p:spTree>
    <p:extLst>
      <p:ext uri="{BB962C8B-B14F-4D97-AF65-F5344CB8AC3E}">
        <p14:creationId xmlns:p14="http://schemas.microsoft.com/office/powerpoint/2010/main" val="1260438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fa-IR" sz="1200" b="0" i="0" u="none" strike="noStrike" kern="1200" baseline="0" dirty="0">
              <a:solidFill>
                <a:schemeClr val="tx1"/>
              </a:solidFill>
              <a:latin typeface="+mn-lt"/>
              <a:ea typeface="+mn-ea"/>
              <a:cs typeface="+mn-cs"/>
            </a:endParaRPr>
          </a:p>
          <a:p>
            <a:pPr algn="r" rtl="1"/>
            <a:r>
              <a:rPr lang="fa-IR" sz="1200" b="0" i="0" u="none" strike="noStrike" kern="1200" baseline="0" dirty="0">
                <a:solidFill>
                  <a:schemeClr val="tx1"/>
                </a:solidFill>
                <a:latin typeface="+mn-lt"/>
                <a:ea typeface="+mn-ea"/>
                <a:cs typeface="+mn-cs"/>
              </a:rPr>
              <a:t>مسئولين مراكز كنترل مناطق مي توانند با توجه به سطح ولتاژ در حوزه عملياتي و با استفاده از منابع مگاواري، ولتاژ را كنترل نمايند. </a:t>
            </a:r>
          </a:p>
          <a:p>
            <a:pPr algn="r" rtl="1"/>
            <a:endParaRPr lang="fa-IR" sz="1200" b="0" i="0" u="none" strike="noStrike" kern="1200" baseline="0" dirty="0">
              <a:solidFill>
                <a:schemeClr val="tx1"/>
              </a:solidFill>
              <a:latin typeface="+mn-lt"/>
              <a:ea typeface="+mn-ea"/>
              <a:cs typeface="+mn-cs"/>
            </a:endParaRPr>
          </a:p>
          <a:p>
            <a:pPr algn="r" rtl="1"/>
            <a:r>
              <a:rPr lang="fa-IR" sz="1200" b="0" i="0" u="none" strike="noStrike" kern="1200" baseline="0" dirty="0">
                <a:solidFill>
                  <a:schemeClr val="tx1"/>
                </a:solidFill>
                <a:latin typeface="+mn-lt"/>
                <a:ea typeface="+mn-ea"/>
                <a:cs typeface="+mn-cs"/>
              </a:rPr>
              <a:t>در صورتي كه با استفاده از امكانات فوق الذكر ولتاژ به حد قابل قبول نرسيد مركز ديسپاچينگ منطقه اي با مركز ديسپاچينگ ملي هماهنگي لازم را به عمل آورند.</a:t>
            </a:r>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31</a:t>
            </a:fld>
            <a:endParaRPr lang="fa-IR"/>
          </a:p>
        </p:txBody>
      </p:sp>
    </p:spTree>
    <p:extLst>
      <p:ext uri="{BB962C8B-B14F-4D97-AF65-F5344CB8AC3E}">
        <p14:creationId xmlns:p14="http://schemas.microsoft.com/office/powerpoint/2010/main" val="27853137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0" i="0" u="none" strike="noStrike" kern="1200" baseline="0" dirty="0">
                <a:solidFill>
                  <a:schemeClr val="tx1"/>
                </a:solidFill>
                <a:latin typeface="+mn-lt"/>
                <a:ea typeface="+mn-ea"/>
                <a:cs typeface="B Nazanin" panose="00000400000000000000" pitchFamily="2" charset="-78"/>
              </a:rPr>
              <a:t>نكات قابل توجه:</a:t>
            </a:r>
          </a:p>
          <a:p>
            <a:pPr algn="r" rtl="1"/>
            <a:r>
              <a:rPr lang="fa-IR" sz="1200" b="0" i="0" u="none" strike="noStrike" kern="1200" baseline="0" dirty="0">
                <a:solidFill>
                  <a:schemeClr val="tx1"/>
                </a:solidFill>
                <a:latin typeface="+mn-lt"/>
                <a:ea typeface="+mn-ea"/>
                <a:cs typeface="B Nazanin" panose="00000400000000000000" pitchFamily="2" charset="-78"/>
              </a:rPr>
              <a:t>-مسئولين پستها بايد گزارش اقدامات لازم را به اطلاع مركز كنترل اعلام نمايند.</a:t>
            </a:r>
            <a:endParaRPr lang="en-US" sz="1200" b="0" i="0" u="none" strike="noStrike" kern="1200" baseline="0" dirty="0">
              <a:solidFill>
                <a:schemeClr val="tx1"/>
              </a:solidFill>
              <a:latin typeface="+mn-lt"/>
              <a:ea typeface="+mn-ea"/>
              <a:cs typeface="B Nazanin" panose="00000400000000000000" pitchFamily="2" charset="-78"/>
            </a:endParaRPr>
          </a:p>
          <a:p>
            <a:pPr algn="r" rtl="1"/>
            <a:endParaRPr lang="fa-IR" sz="1200" b="0" i="0" u="none" strike="noStrike" kern="1200" baseline="0" dirty="0">
              <a:solidFill>
                <a:schemeClr val="tx1"/>
              </a:solidFill>
              <a:latin typeface="+mn-lt"/>
              <a:ea typeface="+mn-ea"/>
              <a:cs typeface="B Nazanin" panose="00000400000000000000" pitchFamily="2" charset="-78"/>
            </a:endParaRPr>
          </a:p>
          <a:p>
            <a:pPr algn="r" rtl="1"/>
            <a:r>
              <a:rPr lang="fa-IR" sz="1200" b="0" i="0" u="none" strike="noStrike" kern="1200" baseline="0" dirty="0">
                <a:solidFill>
                  <a:schemeClr val="tx1"/>
                </a:solidFill>
                <a:latin typeface="+mn-lt"/>
                <a:ea typeface="+mn-ea"/>
                <a:cs typeface="B Nazanin" panose="00000400000000000000" pitchFamily="2" charset="-78"/>
              </a:rPr>
              <a:t>-در قطع دستي بار ترجيحا فيدرهايي قطع گردند كه رله هاي فركانس پايين روي آنها نصب نشده باشد.</a:t>
            </a:r>
            <a:endParaRPr lang="en-US" sz="1200" b="0" i="0" u="none" strike="noStrike" kern="1200" baseline="0" dirty="0">
              <a:solidFill>
                <a:schemeClr val="tx1"/>
              </a:solidFill>
              <a:latin typeface="+mn-lt"/>
              <a:ea typeface="+mn-ea"/>
              <a:cs typeface="B Nazanin" panose="00000400000000000000" pitchFamily="2" charset="-78"/>
            </a:endParaRPr>
          </a:p>
          <a:p>
            <a:pPr algn="r" rtl="1"/>
            <a:endParaRPr lang="en-US" sz="1200" b="0" i="0" u="none" strike="noStrike" kern="1200" baseline="0" dirty="0">
              <a:solidFill>
                <a:schemeClr val="tx1"/>
              </a:solidFill>
              <a:latin typeface="+mn-lt"/>
              <a:ea typeface="+mn-ea"/>
              <a:cs typeface="B Nazanin" panose="00000400000000000000" pitchFamily="2" charset="-78"/>
            </a:endParaRPr>
          </a:p>
          <a:p>
            <a:pPr algn="r" rtl="1"/>
            <a:r>
              <a:rPr lang="fa-IR" sz="1200" b="0" i="0" u="none" strike="noStrike" kern="1200" baseline="0" dirty="0">
                <a:solidFill>
                  <a:schemeClr val="tx1"/>
                </a:solidFill>
                <a:latin typeface="+mn-lt"/>
                <a:ea typeface="+mn-ea"/>
                <a:cs typeface="B Nazanin" panose="00000400000000000000" pitchFamily="2" charset="-78"/>
              </a:rPr>
              <a:t>-در زمان وصل فيدرهايي كه قطع گرديده اند، فيدرهايي كه رله فركانس پايين روي آنها نصب شدهدر ابتدا برقدار گردند.</a:t>
            </a:r>
            <a:endParaRPr lang="fa-IR" dirty="0">
              <a:cs typeface="B Nazanin" panose="00000400000000000000" pitchFamily="2" charset="-78"/>
            </a:endParaRPr>
          </a:p>
        </p:txBody>
      </p:sp>
      <p:sp>
        <p:nvSpPr>
          <p:cNvPr id="4" name="Slide Number Placeholder 3"/>
          <p:cNvSpPr>
            <a:spLocks noGrp="1"/>
          </p:cNvSpPr>
          <p:nvPr>
            <p:ph type="sldNum" sz="quarter" idx="5"/>
          </p:nvPr>
        </p:nvSpPr>
        <p:spPr/>
        <p:txBody>
          <a:bodyPr/>
          <a:lstStyle/>
          <a:p>
            <a:fld id="{2A1BC5FF-322C-4820-9821-455E527F6BBF}" type="slidenum">
              <a:rPr lang="fa-IR" smtClean="0"/>
              <a:t>32</a:t>
            </a:fld>
            <a:endParaRPr lang="fa-IR"/>
          </a:p>
        </p:txBody>
      </p:sp>
    </p:spTree>
    <p:extLst>
      <p:ext uri="{BB962C8B-B14F-4D97-AF65-F5344CB8AC3E}">
        <p14:creationId xmlns:p14="http://schemas.microsoft.com/office/powerpoint/2010/main" val="23329109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dirty="0">
                <a:latin typeface="BNazanin"/>
                <a:cs typeface="B Nazanin" panose="00000400000000000000" pitchFamily="2" charset="-78"/>
              </a:rPr>
              <a:t>كنترل فركانس بعهده ديسپاچينگ ملي است كه از طريق نرم افزارهاي كنترل اتوماتيك توليدانجام مي شود.</a:t>
            </a:r>
          </a:p>
          <a:p>
            <a:pPr algn="r" rtl="1"/>
            <a:endParaRPr lang="fa-IR" sz="1200" dirty="0">
              <a:latin typeface="BNazanin"/>
              <a:cs typeface="B Nazanin" panose="00000400000000000000" pitchFamily="2" charset="-78"/>
            </a:endParaRPr>
          </a:p>
          <a:p>
            <a:pPr algn="r" rtl="1"/>
            <a:r>
              <a:rPr lang="fa-IR" sz="1200" dirty="0">
                <a:latin typeface="BNazanin"/>
                <a:cs typeface="B Nazanin" panose="00000400000000000000" pitchFamily="2" charset="-78"/>
              </a:rPr>
              <a:t> در سيستم قدرت براي جبران كاهش فركانس رله هاي فركانسي پيش بيني </a:t>
            </a:r>
            <a:r>
              <a:rPr lang="fa-IR" sz="1100" i="1" dirty="0">
                <a:latin typeface="Times New Roman" panose="02020603050405020304" pitchFamily="18" charset="0"/>
                <a:cs typeface="B Nazanin" panose="00000400000000000000" pitchFamily="2" charset="-78"/>
              </a:rPr>
              <a:t>(</a:t>
            </a:r>
            <a:r>
              <a:rPr lang="en-US" sz="1100" i="1" dirty="0">
                <a:latin typeface="Times New Roman" panose="02020603050405020304" pitchFamily="18" charset="0"/>
                <a:cs typeface="B Nazanin" panose="00000400000000000000" pitchFamily="2" charset="-78"/>
              </a:rPr>
              <a:t>AGC)</a:t>
            </a:r>
            <a:r>
              <a:rPr lang="fa-IR" sz="1100" i="1" dirty="0">
                <a:latin typeface="Times New Roman" panose="02020603050405020304" pitchFamily="18" charset="0"/>
                <a:cs typeface="B Nazanin" panose="00000400000000000000" pitchFamily="2" charset="-78"/>
              </a:rPr>
              <a:t> )</a:t>
            </a:r>
            <a:r>
              <a:rPr lang="fa-IR" sz="1200" dirty="0">
                <a:latin typeface="BNazanin"/>
                <a:cs typeface="B Nazanin" panose="00000400000000000000" pitchFamily="2" charset="-78"/>
              </a:rPr>
              <a:t>شده است كه در صورت تجاوز از محدوده هاي تعيين شده نسبت به كاهش بار از پيش تعريف شده</a:t>
            </a:r>
          </a:p>
          <a:p>
            <a:pPr algn="r" rtl="1"/>
            <a:r>
              <a:rPr lang="fa-IR" sz="1200" dirty="0">
                <a:latin typeface="BNazanin"/>
                <a:cs typeface="B Nazanin" panose="00000400000000000000" pitchFamily="2" charset="-78"/>
              </a:rPr>
              <a:t>اقدام مي نمايد.</a:t>
            </a:r>
          </a:p>
          <a:p>
            <a:pPr algn="r" rtl="1"/>
            <a:r>
              <a:rPr lang="fa-IR" sz="1200" dirty="0">
                <a:latin typeface="BNazanin"/>
                <a:cs typeface="B Nazanin" panose="00000400000000000000" pitchFamily="2" charset="-78"/>
              </a:rPr>
              <a:t> وصل فيدرهايي كه توسط رله هاي فركانسي قطع گرديده اند، بدون هماهنگي با مركز كنترل نسبت به وصل آنها اقدام نگردد.</a:t>
            </a:r>
            <a:endParaRPr lang="fa-IR" sz="1200" dirty="0">
              <a:cs typeface="B Nazanin" panose="00000400000000000000" pitchFamily="2" charset="-78"/>
            </a:endParaRPr>
          </a:p>
          <a:p>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33</a:t>
            </a:fld>
            <a:endParaRPr lang="fa-IR"/>
          </a:p>
        </p:txBody>
      </p:sp>
    </p:spTree>
    <p:extLst>
      <p:ext uri="{BB962C8B-B14F-4D97-AF65-F5344CB8AC3E}">
        <p14:creationId xmlns:p14="http://schemas.microsoft.com/office/powerpoint/2010/main" val="4050787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2</a:t>
            </a:fld>
            <a:endParaRPr lang="fa-IR"/>
          </a:p>
        </p:txBody>
      </p:sp>
    </p:spTree>
    <p:extLst>
      <p:ext uri="{BB962C8B-B14F-4D97-AF65-F5344CB8AC3E}">
        <p14:creationId xmlns:p14="http://schemas.microsoft.com/office/powerpoint/2010/main" val="600032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5</a:t>
            </a:fld>
            <a:endParaRPr lang="fa-IR"/>
          </a:p>
        </p:txBody>
      </p:sp>
    </p:spTree>
    <p:extLst>
      <p:ext uri="{BB962C8B-B14F-4D97-AF65-F5344CB8AC3E}">
        <p14:creationId xmlns:p14="http://schemas.microsoft.com/office/powerpoint/2010/main" val="1312317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a:solidFill>
                  <a:schemeClr val="tx1"/>
                </a:solidFill>
                <a:effectLst/>
                <a:latin typeface="+mn-lt"/>
                <a:ea typeface="+mn-ea"/>
                <a:cs typeface="+mn-cs"/>
              </a:rPr>
              <a:t>بهره بردار هر ايستگاه برق وظايف مختلفي در راستاي حفظ و حراست از تجهيزات برعهده دارد. </a:t>
            </a:r>
          </a:p>
          <a:p>
            <a:pPr algn="r" rtl="1"/>
            <a:endParaRPr lang="fa-IR"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بهره بردار نزديك ترين ناظر بر عملكرد تجهيزات بوده و توانايي وتسلط او بر پروسه بهره برداري و انجام مانورهاي صحيح مي تواند از حوادث و اتفاقات پيشگير ينمايد. </a:t>
            </a:r>
          </a:p>
          <a:p>
            <a:pPr algn="r" rtl="1"/>
            <a:endParaRPr lang="fa-IR"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تسلط كامل نسبت به دستورالعمل هاي ثبات بهره برداري (جلد يك و دو)، دستورالعمل هاي ايمني و بهداشت شغلي، بكارگيري ضوابط و دستورالعمل هاي ابلاغي، شناخت عملكرد تجهيزات، انجام بازديدهاي مرتب و با دقت و .... از يك بهره بردار مورد انتظار است. </a:t>
            </a:r>
          </a:p>
          <a:p>
            <a:pPr algn="r" rtl="1"/>
            <a:endParaRPr lang="fa-IR"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به واسطه نوع شغل و ماهيت فعاليت بهره برداري، يك بهره بردار با واحدهاي مختلفي شامل مسئولين بهره برداري، نظارت بر تعميرات، مراكز كنترل و ديسپاچينگ، دفتر فني انتقال و ... در ارتباط است. </a:t>
            </a:r>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10</a:t>
            </a:fld>
            <a:endParaRPr lang="fa-IR"/>
          </a:p>
        </p:txBody>
      </p:sp>
    </p:spTree>
    <p:extLst>
      <p:ext uri="{BB962C8B-B14F-4D97-AF65-F5344CB8AC3E}">
        <p14:creationId xmlns:p14="http://schemas.microsoft.com/office/powerpoint/2010/main" val="2634425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a:solidFill>
                  <a:schemeClr val="tx1"/>
                </a:solidFill>
                <a:effectLst/>
                <a:latin typeface="+mn-lt"/>
                <a:ea typeface="+mn-ea"/>
                <a:cs typeface="+mn-cs"/>
              </a:rPr>
              <a:t>وضعيت بهره برداري سيستم قدرت به دليل قرار گرفتن در معرض خرابي ها و اتصالي هاي غيرقابل پيش بيني داراي شرايط نوساني است </a:t>
            </a:r>
          </a:p>
          <a:p>
            <a:pPr algn="r" rtl="1"/>
            <a:endParaRPr lang="fa-IR"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لذ انتظار مي رود بهره بردار با تسلط بر دستورالعمل ها نسبت به عادي سازي و حفظ پايداري شبكه اقدام نمايد اختلال هاي عمده در سيستم قدرت شامل سه دسته زير مي</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باشند</a:t>
            </a:r>
            <a:r>
              <a:rPr lang="en-US" sz="1200" kern="1200" dirty="0">
                <a:solidFill>
                  <a:schemeClr val="tx1"/>
                </a:solidFill>
                <a:effectLst/>
                <a:latin typeface="+mn-lt"/>
                <a:ea typeface="+mn-ea"/>
                <a:cs typeface="+mn-cs"/>
              </a:rPr>
              <a:t>:</a:t>
            </a:r>
          </a:p>
          <a:p>
            <a:pPr algn="r" rtl="1"/>
            <a:r>
              <a:rPr lang="fa-IR" sz="1200" kern="1200" dirty="0">
                <a:solidFill>
                  <a:schemeClr val="tx1"/>
                </a:solidFill>
                <a:effectLst/>
                <a:latin typeface="+mn-lt"/>
                <a:ea typeface="+mn-ea"/>
                <a:cs typeface="+mn-cs"/>
              </a:rPr>
              <a:t>الف- نوسان فركانس</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ب- كاهش يا افزايش ولتاژ</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ج- خروج مولدها، خطوط و ترانسفورماتورها</a:t>
            </a:r>
          </a:p>
          <a:p>
            <a:pPr algn="r" rtl="1"/>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در اين اختلال ها بهره بردار بايد براساس شرايط بروز اختلال واكنش مناسب را نشان دهد. اثر اين اختلالها و واكنش مناسب بهره بردار زماني حساس تر مي شود كه ارتباط مخابراتي يك ايستگاه برق با مركز</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كنترل قطع شده باشد لذا تسلط به پروسه بهره برداري در اين شرايط بسيار حايز اهميت است. در ادامه به بررسي مختصر اين شرايط پرداخته مي شود</a:t>
            </a:r>
            <a:r>
              <a:rPr lang="en-US" sz="1200" kern="1200" dirty="0">
                <a:solidFill>
                  <a:schemeClr val="tx1"/>
                </a:solidFill>
                <a:effectLst/>
                <a:latin typeface="+mn-lt"/>
                <a:ea typeface="+mn-ea"/>
                <a:cs typeface="+mn-cs"/>
              </a:rPr>
              <a:t>.</a:t>
            </a:r>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11</a:t>
            </a:fld>
            <a:endParaRPr lang="fa-IR"/>
          </a:p>
        </p:txBody>
      </p:sp>
    </p:spTree>
    <p:extLst>
      <p:ext uri="{BB962C8B-B14F-4D97-AF65-F5344CB8AC3E}">
        <p14:creationId xmlns:p14="http://schemas.microsoft.com/office/powerpoint/2010/main" val="3033951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a:solidFill>
                  <a:schemeClr val="tx1"/>
                </a:solidFill>
                <a:effectLst/>
                <a:latin typeface="+mn-lt"/>
                <a:ea typeface="+mn-ea"/>
                <a:cs typeface="+mn-cs"/>
              </a:rPr>
              <a:t>شرايط عادي: ثبت مقادير مورد نياز بهره برداري و تهيه گزارشهاي مورد نياز</a:t>
            </a:r>
          </a:p>
          <a:p>
            <a:pPr algn="r" rtl="1"/>
            <a:endParaRPr lang="en-US" sz="1200" kern="1200" dirty="0">
              <a:solidFill>
                <a:schemeClr val="tx1"/>
              </a:solidFill>
              <a:effectLst/>
              <a:latin typeface="+mn-lt"/>
              <a:ea typeface="+mn-ea"/>
              <a:cs typeface="+mn-cs"/>
            </a:endParaRPr>
          </a:p>
          <a:p>
            <a:pPr algn="r" rtl="1"/>
            <a:r>
              <a:rPr lang="en-US" sz="1200" kern="1200" dirty="0">
                <a:solidFill>
                  <a:schemeClr val="tx1"/>
                </a:solidFill>
                <a:effectLst/>
                <a:latin typeface="+mn-lt"/>
                <a:ea typeface="+mn-ea"/>
                <a:cs typeface="+mn-cs"/>
              </a:rPr>
              <a:t>-</a:t>
            </a:r>
            <a:r>
              <a:rPr lang="fa-IR" sz="1200" kern="1200" dirty="0">
                <a:solidFill>
                  <a:schemeClr val="tx1"/>
                </a:solidFill>
                <a:effectLst/>
                <a:latin typeface="+mn-lt"/>
                <a:ea typeface="+mn-ea"/>
                <a:cs typeface="+mn-cs"/>
              </a:rPr>
              <a:t>شرايط اضطراري و رخ دادن حادثه: بهره بردار موظف است به شرح زير اقدام نمايد</a:t>
            </a:r>
            <a:r>
              <a:rPr lang="en-US" sz="1200" kern="1200" dirty="0">
                <a:solidFill>
                  <a:schemeClr val="tx1"/>
                </a:solidFill>
                <a:effectLst/>
                <a:latin typeface="+mn-lt"/>
                <a:ea typeface="+mn-ea"/>
                <a:cs typeface="+mn-cs"/>
              </a:rPr>
              <a:t>:</a:t>
            </a:r>
            <a:endParaRPr lang="fa-IR" sz="1200" kern="1200" dirty="0">
              <a:solidFill>
                <a:schemeClr val="tx1"/>
              </a:solidFill>
              <a:effectLst/>
              <a:latin typeface="+mn-lt"/>
              <a:ea typeface="+mn-ea"/>
              <a:cs typeface="+mn-cs"/>
            </a:endParaRPr>
          </a:p>
          <a:p>
            <a:pPr algn="r" rtl="1"/>
            <a:endParaRPr lang="fa-IR" sz="1200" kern="1200" dirty="0">
              <a:solidFill>
                <a:schemeClr val="tx1"/>
              </a:solidFill>
              <a:effectLst/>
              <a:latin typeface="+mn-lt"/>
              <a:ea typeface="+mn-ea"/>
              <a:cs typeface="+mn-cs"/>
            </a:endParaRPr>
          </a:p>
          <a:p>
            <a:pPr algn="r" rtl="1"/>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12</a:t>
            </a:fld>
            <a:endParaRPr lang="fa-IR"/>
          </a:p>
        </p:txBody>
      </p:sp>
    </p:spTree>
    <p:extLst>
      <p:ext uri="{BB962C8B-B14F-4D97-AF65-F5344CB8AC3E}">
        <p14:creationId xmlns:p14="http://schemas.microsoft.com/office/powerpoint/2010/main" val="2306654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kern="1200" dirty="0">
                <a:solidFill>
                  <a:schemeClr val="tx1"/>
                </a:solidFill>
                <a:effectLst/>
                <a:latin typeface="+mn-lt"/>
                <a:ea typeface="+mn-ea"/>
                <a:cs typeface="+mn-cs"/>
              </a:rPr>
              <a:t>خروج خودكار تجهيزات در پست با وجود ارتباط مكالماتي</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در صورت خروج خودكار هر يك از تجهيزات در يك پست (خط، ترانسفورماتور قدرت، خازن، راكتور، بازشدن كليدها و...) مسئول بهره برداري پست بايد ضمن اعلام خروج تجهيزات، اطلاعات كامل در مورد</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عملكرد رله هاي حفاظتي، شرايط پست قبل و بعد از حادثه، ميزان بار قطع شده ولتاژها، شرايط فيزيكي تجهيزات حادثه ديده و.... در اختيار مركز كنترل قرار دهد</a:t>
            </a:r>
          </a:p>
          <a:p>
            <a:pPr algn="r" rtl="1"/>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در صورت خروج خودكار يك خط انتقال </a:t>
            </a:r>
            <a:r>
              <a:rPr lang="fa-IR" sz="1200" kern="1200" dirty="0">
                <a:solidFill>
                  <a:schemeClr val="accent6">
                    <a:lumMod val="75000"/>
                  </a:schemeClr>
                </a:solidFill>
                <a:effectLst/>
                <a:latin typeface="+mn-lt"/>
                <a:ea typeface="+mn-ea"/>
                <a:cs typeface="+mn-cs"/>
              </a:rPr>
              <a:t>ارتباطي</a:t>
            </a:r>
            <a:r>
              <a:rPr lang="fa-IR" sz="1200" kern="1200" dirty="0">
                <a:solidFill>
                  <a:schemeClr val="tx1"/>
                </a:solidFill>
                <a:effectLst/>
                <a:latin typeface="+mn-lt"/>
                <a:ea typeface="+mn-ea"/>
                <a:cs typeface="+mn-cs"/>
              </a:rPr>
              <a:t> بين دو منطقه، برقدار نمودن مجدد خط بايد با مجوز مركز كنترل دسپاچينگ ملي انجام گيرد</a:t>
            </a:r>
            <a:r>
              <a:rPr lang="en-US" sz="1200" kern="1200" dirty="0">
                <a:solidFill>
                  <a:schemeClr val="tx1"/>
                </a:solidFill>
                <a:effectLst/>
                <a:latin typeface="+mn-lt"/>
                <a:ea typeface="+mn-ea"/>
                <a:cs typeface="+mn-cs"/>
              </a:rPr>
              <a:t>.</a:t>
            </a:r>
            <a:endParaRPr lang="fa-IR" sz="1200" kern="1200" dirty="0">
              <a:solidFill>
                <a:schemeClr val="tx1"/>
              </a:solidFill>
              <a:effectLst/>
              <a:latin typeface="+mn-lt"/>
              <a:ea typeface="+mn-ea"/>
              <a:cs typeface="+mn-cs"/>
            </a:endParaRPr>
          </a:p>
          <a:p>
            <a:pPr algn="r" rtl="1"/>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در بي برقي پست، مسئولين بهره برداري پس از حصول اطمينان از بي برقي كامل پست، كليه كليدهاي قدرت را باز و منتظر زمان مركز كنترل مي مانند</a:t>
            </a:r>
            <a:r>
              <a:rPr lang="en-US" sz="1200" kern="1200" dirty="0">
                <a:solidFill>
                  <a:schemeClr val="tx1"/>
                </a:solidFill>
                <a:effectLst/>
                <a:latin typeface="+mn-lt"/>
                <a:ea typeface="+mn-ea"/>
                <a:cs typeface="+mn-cs"/>
              </a:rPr>
              <a:t>.</a:t>
            </a:r>
            <a:endParaRPr lang="fa-IR" sz="1200" kern="1200" dirty="0">
              <a:solidFill>
                <a:schemeClr val="tx1"/>
              </a:solidFill>
              <a:effectLst/>
              <a:latin typeface="+mn-lt"/>
              <a:ea typeface="+mn-ea"/>
              <a:cs typeface="+mn-cs"/>
            </a:endParaRPr>
          </a:p>
          <a:p>
            <a:pPr algn="r" rtl="1"/>
            <a:endParaRPr lang="fa-IR" sz="1200" kern="1200" dirty="0">
              <a:solidFill>
                <a:schemeClr val="tx1"/>
              </a:solidFill>
              <a:effectLst/>
              <a:latin typeface="+mn-lt"/>
              <a:ea typeface="+mn-ea"/>
              <a:cs typeface="+mn-cs"/>
            </a:endParaRPr>
          </a:p>
          <a:p>
            <a:pPr marL="171450" indent="-171450" algn="r" rtl="1">
              <a:buFontTx/>
              <a:buChar char="-"/>
            </a:pPr>
            <a:r>
              <a:rPr lang="fa-IR" sz="1200" b="1" kern="1200" dirty="0">
                <a:solidFill>
                  <a:schemeClr val="tx1"/>
                </a:solidFill>
                <a:effectLst/>
                <a:latin typeface="+mn-lt"/>
                <a:ea typeface="+mn-ea"/>
                <a:cs typeface="+mn-cs"/>
              </a:rPr>
              <a:t>خروج خودكار مولدها با وجود ارتباط مكالماتي</a:t>
            </a:r>
            <a:r>
              <a:rPr lang="en-US" sz="1200" b="1" kern="1200" dirty="0">
                <a:solidFill>
                  <a:schemeClr val="tx1"/>
                </a:solidFill>
                <a:effectLst/>
                <a:latin typeface="+mn-lt"/>
                <a:ea typeface="+mn-ea"/>
                <a:cs typeface="+mn-cs"/>
              </a:rPr>
              <a:t>:</a:t>
            </a:r>
            <a:endParaRPr lang="fa-IR" sz="1200" b="1" kern="1200" dirty="0">
              <a:solidFill>
                <a:schemeClr val="tx1"/>
              </a:solidFill>
              <a:effectLst/>
              <a:latin typeface="+mn-lt"/>
              <a:ea typeface="+mn-ea"/>
              <a:cs typeface="+mn-cs"/>
            </a:endParaRPr>
          </a:p>
          <a:p>
            <a:pPr marL="171450" indent="-171450" algn="r" rtl="1">
              <a:buFontTx/>
              <a:buChar char="-"/>
            </a:pP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اعلام خروج واحد از سوي بهره بردار و بررسي اطلاعات كاملي در مورد علت خروج، ميزان توليد از دست رفته، عملكردهاي سيستم هاي حفاظتي و.... را در اختيار ديسپاچينگ ملي قرار دهد</a:t>
            </a:r>
            <a:r>
              <a:rPr lang="en-US" sz="1200" kern="1200" dirty="0">
                <a:solidFill>
                  <a:schemeClr val="tx1"/>
                </a:solidFill>
                <a:effectLst/>
                <a:latin typeface="+mn-lt"/>
                <a:ea typeface="+mn-ea"/>
                <a:cs typeface="+mn-cs"/>
              </a:rPr>
              <a:t>.</a:t>
            </a:r>
          </a:p>
          <a:p>
            <a:pPr algn="r" rtl="1"/>
            <a:endParaRPr lang="en-US" sz="1200" kern="1200" dirty="0">
              <a:solidFill>
                <a:schemeClr val="tx1"/>
              </a:solidFill>
              <a:effectLst/>
              <a:latin typeface="+mn-lt"/>
              <a:ea typeface="+mn-ea"/>
              <a:cs typeface="+mn-cs"/>
            </a:endParaRPr>
          </a:p>
          <a:p>
            <a:pPr algn="r" rtl="1"/>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13</a:t>
            </a:fld>
            <a:endParaRPr lang="fa-IR"/>
          </a:p>
        </p:txBody>
      </p:sp>
    </p:spTree>
    <p:extLst>
      <p:ext uri="{BB962C8B-B14F-4D97-AF65-F5344CB8AC3E}">
        <p14:creationId xmlns:p14="http://schemas.microsoft.com/office/powerpoint/2010/main" val="1408587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en-US" sz="1200" b="1" kern="1200" dirty="0">
                <a:solidFill>
                  <a:schemeClr val="tx1"/>
                </a:solidFill>
                <a:effectLst/>
                <a:latin typeface="+mn-lt"/>
                <a:ea typeface="+mn-ea"/>
                <a:cs typeface="+mn-cs"/>
              </a:rPr>
              <a:t>- </a:t>
            </a:r>
            <a:r>
              <a:rPr lang="fa-IR" sz="1200" b="1" kern="1200" dirty="0">
                <a:solidFill>
                  <a:schemeClr val="tx1"/>
                </a:solidFill>
                <a:effectLst/>
                <a:latin typeface="+mn-lt"/>
                <a:ea typeface="+mn-ea"/>
                <a:cs typeface="+mn-cs"/>
              </a:rPr>
              <a:t>حوادث شبكه در وضعيت جدا شدن بخشي از شبكه</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بخش جدا شده در يك منطقه است: كليه اقدامات و مانورهاي اوليه توسط مركز ديسپاچينگ منطقه مربوطه انجام شده سپس هماهنگي لازم جهت پارالل نمودن بخش جدا شده با شبكه را توسط مركز ديسپاچينگ ملي به عمل مي آورند.</a:t>
            </a:r>
          </a:p>
          <a:p>
            <a:pPr algn="r" rtl="1"/>
            <a:r>
              <a:rPr lang="fa-IR" sz="1200" kern="1200" dirty="0">
                <a:solidFill>
                  <a:schemeClr val="tx1"/>
                </a:solidFill>
                <a:effectLst/>
                <a:latin typeface="+mn-lt"/>
                <a:ea typeface="+mn-ea"/>
                <a:cs typeface="+mn-cs"/>
              </a:rPr>
              <a:t> بخش جدا شده در دو منطقه است: كليه اقدامات با نظارت مستقيم مركز ديسپاچينگ ملي است و برقدار كردن پست نيروگاهي و فراهم آوردن امكان راه اندازي مجدد مولدها در اولويت قرار دارد</a:t>
            </a:r>
            <a:r>
              <a:rPr lang="en-US" sz="1200" kern="1200" dirty="0">
                <a:solidFill>
                  <a:schemeClr val="tx1"/>
                </a:solidFill>
                <a:effectLst/>
                <a:latin typeface="+mn-lt"/>
                <a:ea typeface="+mn-ea"/>
                <a:cs typeface="+mn-cs"/>
              </a:rPr>
              <a:t>.</a:t>
            </a:r>
          </a:p>
          <a:p>
            <a:pPr algn="r" rtl="1"/>
            <a:r>
              <a:rPr lang="en-US" sz="1200" b="1" kern="1200" dirty="0">
                <a:solidFill>
                  <a:schemeClr val="tx1"/>
                </a:solidFill>
                <a:effectLst/>
                <a:latin typeface="+mn-lt"/>
                <a:ea typeface="+mn-ea"/>
                <a:cs typeface="+mn-cs"/>
              </a:rPr>
              <a:t>- </a:t>
            </a:r>
            <a:r>
              <a:rPr lang="fa-IR" sz="1200" b="1" kern="1200" dirty="0">
                <a:solidFill>
                  <a:schemeClr val="tx1"/>
                </a:solidFill>
                <a:effectLst/>
                <a:latin typeface="+mn-lt"/>
                <a:ea typeface="+mn-ea"/>
                <a:cs typeface="+mn-cs"/>
              </a:rPr>
              <a:t>بي برق شدن كل سيستم با وجود ارتباط مكالماتي</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pPr algn="r" rtl="1"/>
            <a:r>
              <a:rPr lang="fa-IR" sz="1200" kern="1200" dirty="0">
                <a:solidFill>
                  <a:schemeClr val="tx1"/>
                </a:solidFill>
                <a:effectLst/>
                <a:latin typeface="+mn-lt"/>
                <a:ea typeface="+mn-ea"/>
                <a:cs typeface="+mn-cs"/>
              </a:rPr>
              <a:t>ديسپاچينگ ملي موظف است با جمع آوري اطلاعات لازم و ضروري در خصوص راه اندازي مولدها اقدامات لازم را به عمل آورد</a:t>
            </a:r>
            <a:r>
              <a:rPr lang="en-US" sz="1200" kern="1200" dirty="0">
                <a:solidFill>
                  <a:schemeClr val="tx1"/>
                </a:solidFill>
                <a:effectLst/>
                <a:latin typeface="+mn-lt"/>
                <a:ea typeface="+mn-ea"/>
                <a:cs typeface="+mn-cs"/>
              </a:rPr>
              <a:t>.</a:t>
            </a:r>
          </a:p>
          <a:p>
            <a:pPr algn="r"/>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14</a:t>
            </a:fld>
            <a:endParaRPr lang="fa-IR"/>
          </a:p>
        </p:txBody>
      </p:sp>
    </p:spTree>
    <p:extLst>
      <p:ext uri="{BB962C8B-B14F-4D97-AF65-F5344CB8AC3E}">
        <p14:creationId xmlns:p14="http://schemas.microsoft.com/office/powerpoint/2010/main" val="3016968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با سلام  و احترام حضور دانشجویان عزیز</a:t>
            </a:r>
          </a:p>
          <a:p>
            <a:pPr algn="r" rtl="1"/>
            <a:r>
              <a:rPr lang="fa-IR" dirty="0"/>
              <a:t>انشاالله همگی  سلامت وتندرست باشید </a:t>
            </a:r>
          </a:p>
          <a:p>
            <a:pPr algn="r" rtl="1"/>
            <a:r>
              <a:rPr lang="fa-IR" dirty="0"/>
              <a:t>در این درس ما به دنبال آشنا کردن شما با وظایف بهره بردار</a:t>
            </a:r>
          </a:p>
          <a:p>
            <a:endParaRPr lang="fa-IR" dirty="0"/>
          </a:p>
        </p:txBody>
      </p:sp>
      <p:sp>
        <p:nvSpPr>
          <p:cNvPr id="4" name="Slide Number Placeholder 3"/>
          <p:cNvSpPr>
            <a:spLocks noGrp="1"/>
          </p:cNvSpPr>
          <p:nvPr>
            <p:ph type="sldNum" sz="quarter" idx="5"/>
          </p:nvPr>
        </p:nvSpPr>
        <p:spPr/>
        <p:txBody>
          <a:bodyPr/>
          <a:lstStyle/>
          <a:p>
            <a:fld id="{2A1BC5FF-322C-4820-9821-455E527F6BBF}" type="slidenum">
              <a:rPr lang="fa-IR" smtClean="0"/>
              <a:t>17</a:t>
            </a:fld>
            <a:endParaRPr lang="fa-IR"/>
          </a:p>
        </p:txBody>
      </p:sp>
    </p:spTree>
    <p:extLst>
      <p:ext uri="{BB962C8B-B14F-4D97-AF65-F5344CB8AC3E}">
        <p14:creationId xmlns:p14="http://schemas.microsoft.com/office/powerpoint/2010/main" val="1871085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A84D01-CC0E-4BCA-86D6-04C0FC6B7A45}"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98101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931F33-62FF-4469-B94A-56F57C7170F5}"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938874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23703F-893B-40B0-8EB3-C30FFF18C2A3}"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105D7-4928-4D27-98E4-A87FDD0D1C5E}" type="slidenum">
              <a:rPr lang="fa-IR" smtClean="0"/>
              <a:t>‹#›</a:t>
            </a:fld>
            <a:endParaRPr lang="fa-I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5910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4F68969-1151-4083-936A-FD463FED8456}"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437814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A988DBD-DBF5-4E56-87B1-2F1EA8E66B64}"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105D7-4928-4D27-98E4-A87FDD0D1C5E}" type="slidenum">
              <a:rPr lang="fa-IR" smtClean="0"/>
              <a:t>‹#›</a:t>
            </a:fld>
            <a:endParaRPr lang="fa-I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6352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E026A46-CEFC-44EA-B729-3F9670C6D358}"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42448122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FDD8DC-D2B3-4B13-B2A5-E6C8BDFD002E}"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3761760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5588D6-D372-4A55-B039-2D35FC901070}"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375968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7D66C-D632-430F-98E2-CF5EEE3B1C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474DBD86-7C8C-4479-8AAD-653CF7AA6C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AE3BA14A-D47F-474E-8CE2-CDBEE66B203D}"/>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8E4ACB80-BB65-426B-AEA6-99CC775B4319}"/>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2F0CD44D-566B-4C0F-BBD6-760DF83D5909}"/>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1433272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B74DF-F28E-44B7-B465-CD3C38849791}"/>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DEFC079B-8C40-4163-B38C-2004F5C36A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70EA8A7F-A788-4B7C-B4B4-F0627B8FFB66}"/>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F148A66D-6F58-44DE-9FCC-2E893D011A92}"/>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245AAF9F-508A-450C-AD5E-59F0BF44BD10}"/>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35898498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763F4-42E5-4BBA-A2E7-ECA415753A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DBFC27A4-4A74-40D5-B621-8582F993E5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B203EB-5308-4BE9-A329-97B3604F6EA0}"/>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E43212A9-9D19-4E9B-BD37-DA5DEC01EE5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1E2E82FD-1304-4780-A38E-732BCA22A406}"/>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2330964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A54368-2076-4D5A-B205-BA45C2484694}"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3276649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0512-386E-452E-9C35-8BCE5A05109E}"/>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6BAE2CA0-D495-4520-B3F7-6A89B05369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4F04228D-03A2-4FFF-81D2-35F3618D4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974747ED-A451-447F-8FE2-7355C59C80B7}"/>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6" name="Footer Placeholder 5">
            <a:extLst>
              <a:ext uri="{FF2B5EF4-FFF2-40B4-BE49-F238E27FC236}">
                <a16:creationId xmlns:a16="http://schemas.microsoft.com/office/drawing/2014/main" id="{2B97949C-5E24-4D50-AF8F-EC2347302486}"/>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04715B99-04C6-47A8-B6EE-E96C27AD8B6E}"/>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1740849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8A15F-F4D1-4F0D-BAE9-DFFAE8B824DD}"/>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A195354D-88B9-4B73-966F-5809122BF7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C9BE17-0D83-4A3F-A2AD-14A6E93FD3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472449BF-F6BC-4DA0-9B3A-32C75854F0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33696F-127D-4214-AEFE-C62E0A7221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678CFE97-9DF9-4DB1-B9D0-5292B228FA1A}"/>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8" name="Footer Placeholder 7">
            <a:extLst>
              <a:ext uri="{FF2B5EF4-FFF2-40B4-BE49-F238E27FC236}">
                <a16:creationId xmlns:a16="http://schemas.microsoft.com/office/drawing/2014/main" id="{CB229241-9060-45E7-9851-613A36896367}"/>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ADC97D27-6870-485E-AC7E-D1781983EC3C}"/>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2893776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99A6D-55B5-4055-84FC-A44B6A41A72F}"/>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0A052132-508D-4E54-9C5A-EE8233A99888}"/>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4" name="Footer Placeholder 3">
            <a:extLst>
              <a:ext uri="{FF2B5EF4-FFF2-40B4-BE49-F238E27FC236}">
                <a16:creationId xmlns:a16="http://schemas.microsoft.com/office/drawing/2014/main" id="{59A4ECD1-9E42-485A-8421-EBCACE765CE4}"/>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19BEC8B6-A3B9-47F4-8D82-25DEE516170C}"/>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36705994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15C7CB-A625-4FB0-9908-EC18346E391E}"/>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3" name="Footer Placeholder 2">
            <a:extLst>
              <a:ext uri="{FF2B5EF4-FFF2-40B4-BE49-F238E27FC236}">
                <a16:creationId xmlns:a16="http://schemas.microsoft.com/office/drawing/2014/main" id="{952E3CB9-4E8A-43CE-9399-DB9D587B6829}"/>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816D6981-BA1A-46AE-9598-A5DD0828310D}"/>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7551430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D85B9-0FA3-45C0-ADE7-AE2C0A16E4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226EFAF9-91E1-40E6-8433-8F94893732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DB83F3F5-8EF0-4C93-9867-69838FD7E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52059B-9A99-42B1-B307-D7A55E8E5081}"/>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6" name="Footer Placeholder 5">
            <a:extLst>
              <a:ext uri="{FF2B5EF4-FFF2-40B4-BE49-F238E27FC236}">
                <a16:creationId xmlns:a16="http://schemas.microsoft.com/office/drawing/2014/main" id="{72643DBD-BF33-4349-85EF-D76B4A316591}"/>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598A0734-8AE4-4DEC-90A9-F46EFA0E3F70}"/>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28604207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08919-00CA-4BF1-8DF0-5177263C9A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D957E7E0-34D1-4005-96FF-E84E614C41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82F89D41-74B9-4A01-8918-C3C1F5FEB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6B38C-DF93-4D74-B072-329A689979AD}"/>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6" name="Footer Placeholder 5">
            <a:extLst>
              <a:ext uri="{FF2B5EF4-FFF2-40B4-BE49-F238E27FC236}">
                <a16:creationId xmlns:a16="http://schemas.microsoft.com/office/drawing/2014/main" id="{794A9929-86EA-432F-B0A7-D69AFFCB68A5}"/>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B3FD7C1B-F670-4C1E-8C07-80BF158100C4}"/>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625651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D2AED-16B1-4B91-83C3-38697FA13315}"/>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CC7A2E2A-0DED-4F4F-A4F3-6A51A064F0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7AEB9934-2C14-4D4E-A3E7-28D346C24614}"/>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963CD906-09F0-495F-ACD5-F173584CC558}"/>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D2E2BDA7-C178-4C4D-8108-E1499E017CCC}"/>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13192085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3499DF-F46B-4E8C-A19E-89FF33E03A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471553CA-3834-4A98-AB0D-B528D15DF7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BD9CEC0E-68F4-435F-868B-A479D1DF655A}"/>
              </a:ext>
            </a:extLst>
          </p:cNvPr>
          <p:cNvSpPr>
            <a:spLocks noGrp="1"/>
          </p:cNvSpPr>
          <p:nvPr>
            <p:ph type="dt" sz="half" idx="10"/>
          </p:nvPr>
        </p:nvSpPr>
        <p:spPr/>
        <p:txBody>
          <a:body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33BDB735-B37D-40BA-8A89-88DE3194FD1E}"/>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C5F11D6B-AA61-460F-AE60-23785F46A7E3}"/>
              </a:ext>
            </a:extLst>
          </p:cNvPr>
          <p:cNvSpPr>
            <a:spLocks noGrp="1"/>
          </p:cNvSpPr>
          <p:nvPr>
            <p:ph type="sldNum" sz="quarter" idx="12"/>
          </p:nvPr>
        </p:nvSpPr>
        <p:spPr/>
        <p:txBody>
          <a:bodyPr/>
          <a:lstStyle/>
          <a:p>
            <a:fld id="{8F54F097-49D0-4313-8374-29DE0FB86AC5}" type="slidenum">
              <a:rPr lang="fa-IR" smtClean="0"/>
              <a:t>‹#›</a:t>
            </a:fld>
            <a:endParaRPr lang="fa-IR"/>
          </a:p>
        </p:txBody>
      </p:sp>
    </p:spTree>
    <p:extLst>
      <p:ext uri="{BB962C8B-B14F-4D97-AF65-F5344CB8AC3E}">
        <p14:creationId xmlns:p14="http://schemas.microsoft.com/office/powerpoint/2010/main" val="182664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CF709B-5F5B-4085-A5B7-54AA87892092}" type="datetime8">
              <a:rPr lang="fa-IR" smtClean="0"/>
              <a:t>11 آوريل 20</a:t>
            </a:fld>
            <a:endParaRPr lang="fa-IR"/>
          </a:p>
        </p:txBody>
      </p:sp>
      <p:sp>
        <p:nvSpPr>
          <p:cNvPr id="5" name="Footer Placeholder 4"/>
          <p:cNvSpPr>
            <a:spLocks noGrp="1"/>
          </p:cNvSpPr>
          <p:nvPr>
            <p:ph type="ftr" sz="quarter" idx="11"/>
          </p:nvPr>
        </p:nvSpPr>
        <p:spPr/>
        <p:txBody>
          <a:bodyPr/>
          <a:lstStyle/>
          <a:p>
            <a:endParaRPr lang="fa-I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151972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88DFA-6F3D-4271-B83F-A36893C91F22}"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2576605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007191-E01C-41EC-B5B9-F3AE8C214DD5}" type="datetime8">
              <a:rPr lang="fa-IR" smtClean="0"/>
              <a:t>11 آوريل 20</a:t>
            </a:fld>
            <a:endParaRPr lang="fa-IR"/>
          </a:p>
        </p:txBody>
      </p:sp>
      <p:sp>
        <p:nvSpPr>
          <p:cNvPr id="8" name="Footer Placeholder 7"/>
          <p:cNvSpPr>
            <a:spLocks noGrp="1"/>
          </p:cNvSpPr>
          <p:nvPr>
            <p:ph type="ftr" sz="quarter" idx="11"/>
          </p:nvPr>
        </p:nvSpPr>
        <p:spPr/>
        <p:txBody>
          <a:bodyPr/>
          <a:lstStyle/>
          <a:p>
            <a:endParaRPr lang="fa-I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3346307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3CC954-2DC9-43A4-98F1-FCEF98F0A1C1}" type="datetime8">
              <a:rPr lang="fa-IR" smtClean="0"/>
              <a:t>11 آوريل 20</a:t>
            </a:fld>
            <a:endParaRPr lang="fa-IR"/>
          </a:p>
        </p:txBody>
      </p:sp>
      <p:sp>
        <p:nvSpPr>
          <p:cNvPr id="4" name="Footer Placeholder 3"/>
          <p:cNvSpPr>
            <a:spLocks noGrp="1"/>
          </p:cNvSpPr>
          <p:nvPr>
            <p:ph type="ftr" sz="quarter" idx="11"/>
          </p:nvPr>
        </p:nvSpPr>
        <p:spPr/>
        <p:txBody>
          <a:bodyPr/>
          <a:lstStyle/>
          <a:p>
            <a:endParaRPr lang="fa-I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73481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C33E16-A640-4C6B-8B27-0EADC411F4A4}" type="datetime8">
              <a:rPr lang="fa-IR" smtClean="0"/>
              <a:t>11 آوريل 20</a:t>
            </a:fld>
            <a:endParaRPr lang="fa-IR"/>
          </a:p>
        </p:txBody>
      </p:sp>
      <p:sp>
        <p:nvSpPr>
          <p:cNvPr id="3" name="Footer Placeholder 2"/>
          <p:cNvSpPr>
            <a:spLocks noGrp="1"/>
          </p:cNvSpPr>
          <p:nvPr>
            <p:ph type="ftr" sz="quarter" idx="11"/>
          </p:nvPr>
        </p:nvSpPr>
        <p:spPr/>
        <p:txBody>
          <a:bodyPr/>
          <a:lstStyle/>
          <a:p>
            <a:endParaRPr lang="fa-I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181894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2B26F-9592-4CE4-BF53-2ADBEED03107}"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12544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E44160-76CE-4E81-92CB-69A35B2D35B4}" type="datetime8">
              <a:rPr lang="fa-IR" smtClean="0"/>
              <a:t>11 آوريل 20</a:t>
            </a:fld>
            <a:endParaRPr lang="fa-IR"/>
          </a:p>
        </p:txBody>
      </p:sp>
      <p:sp>
        <p:nvSpPr>
          <p:cNvPr id="6" name="Footer Placeholder 5"/>
          <p:cNvSpPr>
            <a:spLocks noGrp="1"/>
          </p:cNvSpPr>
          <p:nvPr>
            <p:ph type="ftr" sz="quarter" idx="11"/>
          </p:nvPr>
        </p:nvSpPr>
        <p:spPr/>
        <p:txBody>
          <a:bodyPr/>
          <a:lstStyle/>
          <a:p>
            <a:endParaRPr lang="fa-I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3B105D7-4928-4D27-98E4-A87FDD0D1C5E}" type="slidenum">
              <a:rPr lang="fa-IR" smtClean="0"/>
              <a:t>‹#›</a:t>
            </a:fld>
            <a:endParaRPr lang="fa-IR"/>
          </a:p>
        </p:txBody>
      </p:sp>
    </p:spTree>
    <p:extLst>
      <p:ext uri="{BB962C8B-B14F-4D97-AF65-F5344CB8AC3E}">
        <p14:creationId xmlns:p14="http://schemas.microsoft.com/office/powerpoint/2010/main" val="587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CACDD92-A8DE-4B7D-BB51-86E373306C39}" type="datetime8">
              <a:rPr lang="fa-IR" smtClean="0"/>
              <a:t>11 آوريل 20</a:t>
            </a:fld>
            <a:endParaRPr lang="fa-I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3B105D7-4928-4D27-98E4-A87FDD0D1C5E}" type="slidenum">
              <a:rPr lang="fa-IR" smtClean="0"/>
              <a:t>‹#›</a:t>
            </a:fld>
            <a:endParaRPr lang="fa-IR"/>
          </a:p>
        </p:txBody>
      </p:sp>
    </p:spTree>
    <p:extLst>
      <p:ext uri="{BB962C8B-B14F-4D97-AF65-F5344CB8AC3E}">
        <p14:creationId xmlns:p14="http://schemas.microsoft.com/office/powerpoint/2010/main" val="420550943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hf hdr="0" ftr="0" dt="0"/>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B837DD-0123-4EAD-99DA-2B8321074C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ADF6F11A-5050-4AB2-870A-EF7F836BD1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E9BA40D6-BD0E-42DF-923A-F24D5600A0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B3C62-3436-4557-B62E-59FAE22A2A44}" type="datetimeFigureOut">
              <a:rPr lang="fa-IR" smtClean="0"/>
              <a:t>18/08/1441</a:t>
            </a:fld>
            <a:endParaRPr lang="fa-IR"/>
          </a:p>
        </p:txBody>
      </p:sp>
      <p:sp>
        <p:nvSpPr>
          <p:cNvPr id="5" name="Footer Placeholder 4">
            <a:extLst>
              <a:ext uri="{FF2B5EF4-FFF2-40B4-BE49-F238E27FC236}">
                <a16:creationId xmlns:a16="http://schemas.microsoft.com/office/drawing/2014/main" id="{A95EDC11-A61F-4ABB-B374-90E4777A0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F793BAE1-3F69-4E32-B4F4-1681487FDE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54F097-49D0-4313-8374-29DE0FB86AC5}" type="slidenum">
              <a:rPr lang="fa-IR" smtClean="0"/>
              <a:t>‹#›</a:t>
            </a:fld>
            <a:endParaRPr lang="fa-IR"/>
          </a:p>
        </p:txBody>
      </p:sp>
    </p:spTree>
    <p:extLst>
      <p:ext uri="{BB962C8B-B14F-4D97-AF65-F5344CB8AC3E}">
        <p14:creationId xmlns:p14="http://schemas.microsoft.com/office/powerpoint/2010/main" val="37232618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customXml" Target="../ink/ink5.xml"/><Relationship Id="rId7" Type="http://schemas.openxmlformats.org/officeDocument/2006/relationships/customXml" Target="../ink/ink7.xml"/><Relationship Id="rId12" Type="http://schemas.openxmlformats.org/officeDocument/2006/relationships/image" Target="../media/image16.emf"/><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3.emf"/><Relationship Id="rId11" Type="http://schemas.openxmlformats.org/officeDocument/2006/relationships/customXml" Target="../ink/ink9.xml"/><Relationship Id="rId5" Type="http://schemas.openxmlformats.org/officeDocument/2006/relationships/customXml" Target="../ink/ink6.xml"/><Relationship Id="rId10" Type="http://schemas.openxmlformats.org/officeDocument/2006/relationships/image" Target="../media/image15.emf"/><Relationship Id="rId4" Type="http://schemas.openxmlformats.org/officeDocument/2006/relationships/image" Target="../media/image12.emf"/><Relationship Id="rId9" Type="http://schemas.openxmlformats.org/officeDocument/2006/relationships/customXml" Target="../ink/ink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9.emf"/><Relationship Id="rId5" Type="http://schemas.openxmlformats.org/officeDocument/2006/relationships/customXml" Target="../ink/ink11.xml"/><Relationship Id="rId4" Type="http://schemas.openxmlformats.org/officeDocument/2006/relationships/image" Target="../media/image18.emf"/></Relationships>
</file>

<file path=ppt/slides/_rels/slide22.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22.emf"/><Relationship Id="rId5" Type="http://schemas.openxmlformats.org/officeDocument/2006/relationships/customXml" Target="../ink/ink13.xml"/><Relationship Id="rId4" Type="http://schemas.openxmlformats.org/officeDocument/2006/relationships/image" Target="../media/image21.emf"/></Relationships>
</file>

<file path=ppt/slides/_rels/slide23.xml.rels><?xml version="1.0" encoding="UTF-8" standalone="yes"?>
<Relationships xmlns="http://schemas.openxmlformats.org/package/2006/relationships"><Relationship Id="rId8" Type="http://schemas.openxmlformats.org/officeDocument/2006/relationships/image" Target="../media/image26.emf"/><Relationship Id="rId3" Type="http://schemas.openxmlformats.org/officeDocument/2006/relationships/customXml" Target="../ink/ink14.xml"/><Relationship Id="rId7" Type="http://schemas.openxmlformats.org/officeDocument/2006/relationships/customXml" Target="../ink/ink16.xml"/><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25.emf"/><Relationship Id="rId5" Type="http://schemas.openxmlformats.org/officeDocument/2006/relationships/customXml" Target="../ink/ink15.xml"/><Relationship Id="rId4" Type="http://schemas.openxmlformats.org/officeDocument/2006/relationships/image" Target="../media/image24.emf"/></Relationships>
</file>

<file path=ppt/slides/_rels/slide24.xml.rels><?xml version="1.0" encoding="UTF-8" standalone="yes"?>
<Relationships xmlns="http://schemas.openxmlformats.org/package/2006/relationships"><Relationship Id="rId8" Type="http://schemas.openxmlformats.org/officeDocument/2006/relationships/image" Target="../media/image30.emf"/><Relationship Id="rId13" Type="http://schemas.openxmlformats.org/officeDocument/2006/relationships/customXml" Target="../ink/ink22.xml"/><Relationship Id="rId3" Type="http://schemas.openxmlformats.org/officeDocument/2006/relationships/customXml" Target="../ink/ink17.xml"/><Relationship Id="rId7" Type="http://schemas.openxmlformats.org/officeDocument/2006/relationships/customXml" Target="../ink/ink19.xml"/><Relationship Id="rId12" Type="http://schemas.openxmlformats.org/officeDocument/2006/relationships/image" Target="../media/image32.emf"/><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29.emf"/><Relationship Id="rId11" Type="http://schemas.openxmlformats.org/officeDocument/2006/relationships/customXml" Target="../ink/ink21.xml"/><Relationship Id="rId5" Type="http://schemas.openxmlformats.org/officeDocument/2006/relationships/customXml" Target="../ink/ink18.xml"/><Relationship Id="rId10" Type="http://schemas.openxmlformats.org/officeDocument/2006/relationships/image" Target="../media/image31.emf"/><Relationship Id="rId4" Type="http://schemas.openxmlformats.org/officeDocument/2006/relationships/image" Target="../media/image28.emf"/><Relationship Id="rId9" Type="http://schemas.openxmlformats.org/officeDocument/2006/relationships/customXml" Target="../ink/ink20.xml"/><Relationship Id="rId14" Type="http://schemas.openxmlformats.org/officeDocument/2006/relationships/image" Target="../media/image33.emf"/></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customXml" Target="../ink/ink2.xml"/><Relationship Id="rId10" Type="http://schemas.openxmlformats.org/officeDocument/2006/relationships/image" Target="../media/image7.emf"/><Relationship Id="rId4" Type="http://schemas.openxmlformats.org/officeDocument/2006/relationships/image" Target="../media/image4.emf"/><Relationship Id="rId9" Type="http://schemas.openxmlformats.org/officeDocument/2006/relationships/customXml" Target="../ink/ink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tint val="90000"/>
                <a:satMod val="92000"/>
                <a:lumMod val="120000"/>
              </a:schemeClr>
            </a:gs>
            <a:gs pos="100000">
              <a:schemeClr val="bg2">
                <a:shade val="98000"/>
                <a:satMod val="120000"/>
                <a:lumMod val="98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1026" name="Picture 2" descr="بسم الله الرحمن الرحیم | معلی">
            <a:extLst>
              <a:ext uri="{FF2B5EF4-FFF2-40B4-BE49-F238E27FC236}">
                <a16:creationId xmlns:a16="http://schemas.microsoft.com/office/drawing/2014/main" id="{0B5FFA93-874C-4A9A-92F5-D2F23407A7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4887" y="529731"/>
            <a:ext cx="2562225" cy="178117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5B5C84DD-93B3-46E4-BB46-A03CFCC72003}"/>
              </a:ext>
            </a:extLst>
          </p:cNvPr>
          <p:cNvSpPr txBox="1"/>
          <p:nvPr/>
        </p:nvSpPr>
        <p:spPr>
          <a:xfrm>
            <a:off x="2687052" y="3962320"/>
            <a:ext cx="6817892" cy="584775"/>
          </a:xfrm>
          <a:prstGeom prst="rect">
            <a:avLst/>
          </a:prstGeom>
          <a:noFill/>
        </p:spPr>
        <p:txBody>
          <a:bodyPr wrap="none" rtlCol="1">
            <a:spAutoFit/>
          </a:bodyPr>
          <a:lstStyle/>
          <a:p>
            <a:pPr algn="r" rtl="1"/>
            <a:r>
              <a:rPr lang="fa-IR" sz="3200" b="1" dirty="0">
                <a:solidFill>
                  <a:srgbClr val="00B0F0"/>
                </a:solidFill>
                <a:cs typeface="B Majid Shadow" panose="00000400000000000000" pitchFamily="2" charset="-78"/>
              </a:rPr>
              <a:t>مقررات نگهداری وبهره برداری از شبکه</a:t>
            </a:r>
          </a:p>
        </p:txBody>
      </p:sp>
      <p:sp>
        <p:nvSpPr>
          <p:cNvPr id="10" name="TextBox 9">
            <a:extLst>
              <a:ext uri="{FF2B5EF4-FFF2-40B4-BE49-F238E27FC236}">
                <a16:creationId xmlns:a16="http://schemas.microsoft.com/office/drawing/2014/main" id="{117A1A15-1255-47FC-8889-8F6E9B3BE407}"/>
              </a:ext>
            </a:extLst>
          </p:cNvPr>
          <p:cNvSpPr txBox="1"/>
          <p:nvPr/>
        </p:nvSpPr>
        <p:spPr>
          <a:xfrm>
            <a:off x="2809682" y="4824706"/>
            <a:ext cx="6548588" cy="523220"/>
          </a:xfrm>
          <a:prstGeom prst="rect">
            <a:avLst/>
          </a:prstGeom>
          <a:noFill/>
        </p:spPr>
        <p:txBody>
          <a:bodyPr wrap="none" rtlCol="1">
            <a:spAutoFit/>
          </a:bodyPr>
          <a:lstStyle/>
          <a:p>
            <a:r>
              <a:rPr lang="fa-IR" sz="2800" b="1" dirty="0">
                <a:solidFill>
                  <a:srgbClr val="00B0F0"/>
                </a:solidFill>
                <a:cs typeface="B Nazanin" panose="00000400000000000000" pitchFamily="2" charset="-78"/>
              </a:rPr>
              <a:t>آموزشکده فنی پسران امام صادق (ع) آستانه اشرفیه</a:t>
            </a:r>
          </a:p>
        </p:txBody>
      </p:sp>
      <p:sp>
        <p:nvSpPr>
          <p:cNvPr id="11" name="TextBox 10">
            <a:extLst>
              <a:ext uri="{FF2B5EF4-FFF2-40B4-BE49-F238E27FC236}">
                <a16:creationId xmlns:a16="http://schemas.microsoft.com/office/drawing/2014/main" id="{5286799F-0476-40AA-9718-F54D46B1B51E}"/>
              </a:ext>
            </a:extLst>
          </p:cNvPr>
          <p:cNvSpPr txBox="1"/>
          <p:nvPr/>
        </p:nvSpPr>
        <p:spPr>
          <a:xfrm>
            <a:off x="4798186" y="5478616"/>
            <a:ext cx="3147015" cy="523220"/>
          </a:xfrm>
          <a:prstGeom prst="rect">
            <a:avLst/>
          </a:prstGeom>
          <a:noFill/>
        </p:spPr>
        <p:txBody>
          <a:bodyPr wrap="none" rtlCol="1">
            <a:spAutoFit/>
          </a:bodyPr>
          <a:lstStyle/>
          <a:p>
            <a:r>
              <a:rPr lang="fa-IR" sz="2800" b="1" dirty="0">
                <a:solidFill>
                  <a:srgbClr val="00B0F0"/>
                </a:solidFill>
                <a:cs typeface="B Nazanin" panose="00000400000000000000" pitchFamily="2" charset="-78"/>
              </a:rPr>
              <a:t>مدرس : محمدرضا رجبی</a:t>
            </a:r>
          </a:p>
        </p:txBody>
      </p:sp>
      <p:sp>
        <p:nvSpPr>
          <p:cNvPr id="3" name="Rectangle 2">
            <a:extLst>
              <a:ext uri="{FF2B5EF4-FFF2-40B4-BE49-F238E27FC236}">
                <a16:creationId xmlns:a16="http://schemas.microsoft.com/office/drawing/2014/main" id="{90A815C7-5E75-4504-8193-39C9273D82F5}"/>
              </a:ext>
            </a:extLst>
          </p:cNvPr>
          <p:cNvSpPr/>
          <p:nvPr/>
        </p:nvSpPr>
        <p:spPr>
          <a:xfrm>
            <a:off x="1252603" y="2446635"/>
            <a:ext cx="9362488" cy="1384995"/>
          </a:xfrm>
          <a:prstGeom prst="rect">
            <a:avLst/>
          </a:prstGeom>
        </p:spPr>
        <p:txBody>
          <a:bodyPr wrap="square">
            <a:spAutoFit/>
          </a:bodyPr>
          <a:lstStyle/>
          <a:p>
            <a:pPr algn="ctr" rtl="1"/>
            <a:r>
              <a:rPr lang="fa-IR" sz="2800" b="1" dirty="0">
                <a:solidFill>
                  <a:srgbClr val="0C2290"/>
                </a:solidFill>
                <a:latin typeface="sahel"/>
                <a:cs typeface="2  Sepideh" panose="00000400000000000000" pitchFamily="2" charset="-78"/>
              </a:rPr>
              <a:t>امام صادق عليه السلام :</a:t>
            </a:r>
            <a:r>
              <a:rPr lang="fa-IR" sz="2800" b="1" dirty="0">
                <a:solidFill>
                  <a:srgbClr val="0C6172"/>
                </a:solidFill>
                <a:latin typeface="sahel"/>
                <a:cs typeface="2  Sepideh" panose="00000400000000000000" pitchFamily="2" charset="-78"/>
              </a:rPr>
              <a:t>لقمان به پسرش گفت: «اى پسرم! دانش را براى فخر فروشى نزد دانشمندان يا نزاع با سفيهان يا زينت مجالس ، نياموز و همچنين ، دانش را از سرِ بى رغبتى به آن و تمايل به نادانى ، رها نكن» </a:t>
            </a:r>
            <a:endParaRPr lang="fa-IR" sz="2800" b="1" dirty="0">
              <a:cs typeface="2  Sepideh" panose="00000400000000000000" pitchFamily="2" charset="-78"/>
            </a:endParaRPr>
          </a:p>
        </p:txBody>
      </p:sp>
      <p:sp>
        <p:nvSpPr>
          <p:cNvPr id="4" name="Slide Number Placeholder 3">
            <a:extLst>
              <a:ext uri="{FF2B5EF4-FFF2-40B4-BE49-F238E27FC236}">
                <a16:creationId xmlns:a16="http://schemas.microsoft.com/office/drawing/2014/main" id="{77FE7860-2EDA-4307-B3FE-33954436AB6C}"/>
              </a:ext>
            </a:extLst>
          </p:cNvPr>
          <p:cNvSpPr>
            <a:spLocks noGrp="1"/>
          </p:cNvSpPr>
          <p:nvPr>
            <p:ph type="sldNum" sz="quarter" idx="12"/>
          </p:nvPr>
        </p:nvSpPr>
        <p:spPr/>
        <p:txBody>
          <a:bodyPr/>
          <a:lstStyle/>
          <a:p>
            <a:fld id="{A3B105D7-4928-4D27-98E4-A87FDD0D1C5E}" type="slidenum">
              <a:rPr lang="fa-IR" smtClean="0"/>
              <a:t>1</a:t>
            </a:fld>
            <a:endParaRPr lang="fa-IR"/>
          </a:p>
        </p:txBody>
      </p:sp>
    </p:spTree>
    <p:extLst>
      <p:ext uri="{BB962C8B-B14F-4D97-AF65-F5344CB8AC3E}">
        <p14:creationId xmlns:p14="http://schemas.microsoft.com/office/powerpoint/2010/main" val="3116932708"/>
      </p:ext>
    </p:extLst>
  </p:cSld>
  <p:clrMapOvr>
    <a:masterClrMapping/>
  </p:clrMapOvr>
  <mc:AlternateContent xmlns:mc="http://schemas.openxmlformats.org/markup-compatibility/2006" xmlns:p14="http://schemas.microsoft.com/office/powerpoint/2010/main">
    <mc:Choice Requires="p14">
      <p:transition spd="slow" p14:dur="2000" advTm="13152"/>
    </mc:Choice>
    <mc:Fallback xmlns="">
      <p:transition spd="slow" advTm="1315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FDE016-67DE-46A9-A5B8-519A30028F14}"/>
              </a:ext>
            </a:extLst>
          </p:cNvPr>
          <p:cNvSpPr/>
          <p:nvPr/>
        </p:nvSpPr>
        <p:spPr>
          <a:xfrm>
            <a:off x="3106582" y="2745409"/>
            <a:ext cx="7794885" cy="553357"/>
          </a:xfrm>
          <a:prstGeom prst="rect">
            <a:avLst/>
          </a:prstGeom>
        </p:spPr>
        <p:txBody>
          <a:bodyPr wrap="square">
            <a:spAutoFit/>
          </a:bodyPr>
          <a:lstStyle/>
          <a:p>
            <a:pPr marL="457200" indent="-457200" algn="r" rtl="1">
              <a:lnSpc>
                <a:spcPct val="107000"/>
              </a:lnSpc>
              <a:spcAft>
                <a:spcPts val="0"/>
              </a:spcAft>
              <a:buFont typeface="Wingdings" panose="05000000000000000000" pitchFamily="2" charset="2"/>
              <a:buChar char="v"/>
            </a:pPr>
            <a:r>
              <a:rPr lang="fa-IR" sz="2800" b="1" dirty="0">
                <a:latin typeface="BNazanin"/>
                <a:ea typeface="Calibri" panose="020F0502020204030204" pitchFamily="34" charset="0"/>
                <a:cs typeface="B Nazanin" panose="00000400000000000000" pitchFamily="2" charset="-78"/>
              </a:rPr>
              <a:t>دستورالعمل هاي ثبات بهره برداري</a:t>
            </a:r>
            <a:endParaRPr lang="fa-IR" sz="2800" b="1" dirty="0">
              <a:cs typeface="B Nazanin" panose="00000400000000000000" pitchFamily="2" charset="-78"/>
            </a:endParaRPr>
          </a:p>
        </p:txBody>
      </p:sp>
      <p:sp>
        <p:nvSpPr>
          <p:cNvPr id="3" name="Rectangle 2">
            <a:extLst>
              <a:ext uri="{FF2B5EF4-FFF2-40B4-BE49-F238E27FC236}">
                <a16:creationId xmlns:a16="http://schemas.microsoft.com/office/drawing/2014/main" id="{95CF429F-3A0F-447C-BB3A-596935E90B3D}"/>
              </a:ext>
            </a:extLst>
          </p:cNvPr>
          <p:cNvSpPr/>
          <p:nvPr/>
        </p:nvSpPr>
        <p:spPr>
          <a:xfrm>
            <a:off x="4643588" y="3502600"/>
            <a:ext cx="5543504" cy="523220"/>
          </a:xfrm>
          <a:prstGeom prst="rect">
            <a:avLst/>
          </a:prstGeom>
        </p:spPr>
        <p:txBody>
          <a:bodyPr wrap="none">
            <a:spAutoFit/>
          </a:bodyPr>
          <a:lstStyle/>
          <a:p>
            <a:pPr marL="457200" indent="-457200" algn="r" rtl="1">
              <a:buFont typeface="Wingdings" panose="05000000000000000000" pitchFamily="2" charset="2"/>
              <a:buChar char="v"/>
            </a:pPr>
            <a:r>
              <a:rPr lang="fa-IR" sz="2800" b="1" dirty="0">
                <a:latin typeface="BNazanin"/>
                <a:cs typeface="B Nazanin" panose="00000400000000000000" pitchFamily="2" charset="-78"/>
              </a:rPr>
              <a:t>دستورالعمل هاي ايمني و بهداشت شغلي</a:t>
            </a:r>
          </a:p>
        </p:txBody>
      </p:sp>
      <p:sp>
        <p:nvSpPr>
          <p:cNvPr id="4" name="Rectangle 3">
            <a:extLst>
              <a:ext uri="{FF2B5EF4-FFF2-40B4-BE49-F238E27FC236}">
                <a16:creationId xmlns:a16="http://schemas.microsoft.com/office/drawing/2014/main" id="{54541460-430E-40FD-A678-0823F06861F3}"/>
              </a:ext>
            </a:extLst>
          </p:cNvPr>
          <p:cNvSpPr/>
          <p:nvPr/>
        </p:nvSpPr>
        <p:spPr>
          <a:xfrm>
            <a:off x="3804038" y="4299142"/>
            <a:ext cx="5682966" cy="523220"/>
          </a:xfrm>
          <a:prstGeom prst="rect">
            <a:avLst/>
          </a:prstGeom>
        </p:spPr>
        <p:txBody>
          <a:bodyPr wrap="none">
            <a:spAutoFit/>
          </a:bodyPr>
          <a:lstStyle/>
          <a:p>
            <a:pPr marL="285750" indent="-285750" algn="r" rtl="1">
              <a:buFont typeface="Wingdings" panose="05000000000000000000" pitchFamily="2" charset="2"/>
              <a:buChar char="v"/>
            </a:pPr>
            <a:r>
              <a:rPr lang="fa-IR" sz="2800" b="1" dirty="0">
                <a:latin typeface="BNazanin"/>
                <a:cs typeface="B Nazanin" panose="00000400000000000000" pitchFamily="2" charset="-78"/>
              </a:rPr>
              <a:t>بكارگيري ضوابط و دستورالعمل هاي ابلاغي</a:t>
            </a:r>
          </a:p>
        </p:txBody>
      </p:sp>
      <p:sp>
        <p:nvSpPr>
          <p:cNvPr id="5" name="Rectangle 4">
            <a:extLst>
              <a:ext uri="{FF2B5EF4-FFF2-40B4-BE49-F238E27FC236}">
                <a16:creationId xmlns:a16="http://schemas.microsoft.com/office/drawing/2014/main" id="{F3884A1F-B69B-4C68-80E5-27190D04628C}"/>
              </a:ext>
            </a:extLst>
          </p:cNvPr>
          <p:cNvSpPr/>
          <p:nvPr/>
        </p:nvSpPr>
        <p:spPr>
          <a:xfrm>
            <a:off x="4829158" y="5026196"/>
            <a:ext cx="3632726" cy="523220"/>
          </a:xfrm>
          <a:prstGeom prst="rect">
            <a:avLst/>
          </a:prstGeom>
        </p:spPr>
        <p:txBody>
          <a:bodyPr wrap="none">
            <a:spAutoFit/>
          </a:bodyPr>
          <a:lstStyle/>
          <a:p>
            <a:pPr marL="285750" indent="-285750" algn="r" rtl="1">
              <a:buFont typeface="Wingdings" panose="05000000000000000000" pitchFamily="2" charset="2"/>
              <a:buChar char="v"/>
            </a:pPr>
            <a:r>
              <a:rPr lang="fa-IR" sz="2800" b="1" dirty="0">
                <a:latin typeface="BNazanin"/>
                <a:cs typeface="B Nazanin" panose="00000400000000000000" pitchFamily="2" charset="-78"/>
              </a:rPr>
              <a:t>شناخت عملكرد تجهيزات</a:t>
            </a:r>
          </a:p>
        </p:txBody>
      </p:sp>
      <p:sp>
        <p:nvSpPr>
          <p:cNvPr id="6" name="Rectangle 5">
            <a:extLst>
              <a:ext uri="{FF2B5EF4-FFF2-40B4-BE49-F238E27FC236}">
                <a16:creationId xmlns:a16="http://schemas.microsoft.com/office/drawing/2014/main" id="{F3E880B4-EF29-4C7A-8C92-90A013B3FB8B}"/>
              </a:ext>
            </a:extLst>
          </p:cNvPr>
          <p:cNvSpPr/>
          <p:nvPr/>
        </p:nvSpPr>
        <p:spPr>
          <a:xfrm>
            <a:off x="3310120" y="5822738"/>
            <a:ext cx="4390947" cy="523220"/>
          </a:xfrm>
          <a:prstGeom prst="rect">
            <a:avLst/>
          </a:prstGeom>
        </p:spPr>
        <p:txBody>
          <a:bodyPr wrap="none">
            <a:spAutoFit/>
          </a:bodyPr>
          <a:lstStyle/>
          <a:p>
            <a:pPr marL="285750" indent="-285750" algn="r" rtl="1">
              <a:buFont typeface="Wingdings" panose="05000000000000000000" pitchFamily="2" charset="2"/>
              <a:buChar char="v"/>
            </a:pPr>
            <a:r>
              <a:rPr lang="fa-IR" sz="2800" b="1" dirty="0">
                <a:latin typeface="BNazanin"/>
                <a:cs typeface="B Nazanin" panose="00000400000000000000" pitchFamily="2" charset="-78"/>
              </a:rPr>
              <a:t>انجام بازديدهاي مرتب و با دقت </a:t>
            </a:r>
          </a:p>
        </p:txBody>
      </p:sp>
      <p:sp>
        <p:nvSpPr>
          <p:cNvPr id="7" name="Rectangle 6">
            <a:extLst>
              <a:ext uri="{FF2B5EF4-FFF2-40B4-BE49-F238E27FC236}">
                <a16:creationId xmlns:a16="http://schemas.microsoft.com/office/drawing/2014/main" id="{F27C245E-26C3-4ADE-B0E3-D475BC88414B}"/>
              </a:ext>
            </a:extLst>
          </p:cNvPr>
          <p:cNvSpPr/>
          <p:nvPr/>
        </p:nvSpPr>
        <p:spPr>
          <a:xfrm>
            <a:off x="6510520" y="402838"/>
            <a:ext cx="5291834" cy="882678"/>
          </a:xfrm>
          <a:prstGeom prst="rect">
            <a:avLst/>
          </a:prstGeom>
        </p:spPr>
        <p:txBody>
          <a:bodyPr wrap="none">
            <a:spAutoFit/>
          </a:bodyPr>
          <a:lstStyle/>
          <a:p>
            <a:pPr algn="r" rtl="1">
              <a:lnSpc>
                <a:spcPct val="107000"/>
              </a:lnSpc>
              <a:spcAft>
                <a:spcPts val="0"/>
              </a:spcAft>
            </a:pPr>
            <a:r>
              <a:rPr lang="fa-IR" sz="48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Slide Number Placeholder 7">
            <a:extLst>
              <a:ext uri="{FF2B5EF4-FFF2-40B4-BE49-F238E27FC236}">
                <a16:creationId xmlns:a16="http://schemas.microsoft.com/office/drawing/2014/main" id="{B09559F4-F23C-4891-8DBF-0F3771D01D7E}"/>
              </a:ext>
            </a:extLst>
          </p:cNvPr>
          <p:cNvSpPr>
            <a:spLocks noGrp="1"/>
          </p:cNvSpPr>
          <p:nvPr>
            <p:ph type="sldNum" sz="quarter" idx="12"/>
          </p:nvPr>
        </p:nvSpPr>
        <p:spPr/>
        <p:txBody>
          <a:bodyPr/>
          <a:lstStyle/>
          <a:p>
            <a:fld id="{A3B105D7-4928-4D27-98E4-A87FDD0D1C5E}" type="slidenum">
              <a:rPr lang="fa-IR" smtClean="0"/>
              <a:t>10</a:t>
            </a:fld>
            <a:endParaRPr lang="fa-IR"/>
          </a:p>
        </p:txBody>
      </p:sp>
      <p:sp>
        <p:nvSpPr>
          <p:cNvPr id="9" name="Rectangle 8">
            <a:extLst>
              <a:ext uri="{FF2B5EF4-FFF2-40B4-BE49-F238E27FC236}">
                <a16:creationId xmlns:a16="http://schemas.microsoft.com/office/drawing/2014/main" id="{3467246A-AC35-4D39-B284-2DA68E4B8856}"/>
              </a:ext>
            </a:extLst>
          </p:cNvPr>
          <p:cNvSpPr/>
          <p:nvPr/>
        </p:nvSpPr>
        <p:spPr>
          <a:xfrm>
            <a:off x="7283463" y="1903653"/>
            <a:ext cx="4652236" cy="523220"/>
          </a:xfrm>
          <a:prstGeom prst="rect">
            <a:avLst/>
          </a:prstGeom>
        </p:spPr>
        <p:txBody>
          <a:bodyPr wrap="none">
            <a:spAutoFit/>
          </a:bodyPr>
          <a:lstStyle/>
          <a:p>
            <a:r>
              <a:rPr lang="fa-IR" sz="2800" b="1" dirty="0">
                <a:solidFill>
                  <a:schemeClr val="accent6">
                    <a:lumMod val="75000"/>
                  </a:schemeClr>
                </a:solidFill>
                <a:latin typeface="BNazanin"/>
                <a:ea typeface="Calibri" panose="020F0502020204030204" pitchFamily="34" charset="0"/>
                <a:cs typeface="B Nazanin" panose="00000400000000000000" pitchFamily="2" charset="-78"/>
              </a:rPr>
              <a:t>بهره بردار باید تسلط كامل نسبت به :</a:t>
            </a:r>
            <a:endParaRPr lang="fa-IR" sz="2800" dirty="0">
              <a:solidFill>
                <a:schemeClr val="accent6">
                  <a:lumMod val="75000"/>
                </a:schemeClr>
              </a:solidFill>
            </a:endParaRPr>
          </a:p>
        </p:txBody>
      </p:sp>
    </p:spTree>
    <p:extLst>
      <p:ext uri="{BB962C8B-B14F-4D97-AF65-F5344CB8AC3E}">
        <p14:creationId xmlns:p14="http://schemas.microsoft.com/office/powerpoint/2010/main" val="1073777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3E9D3C1-83A2-4445-808D-6B4A29932F7D}"/>
              </a:ext>
            </a:extLst>
          </p:cNvPr>
          <p:cNvSpPr/>
          <p:nvPr/>
        </p:nvSpPr>
        <p:spPr>
          <a:xfrm>
            <a:off x="5304366" y="401512"/>
            <a:ext cx="6385082" cy="750975"/>
          </a:xfrm>
          <a:prstGeom prst="rect">
            <a:avLst/>
          </a:prstGeom>
        </p:spPr>
        <p:txBody>
          <a:bodyPr wrap="none">
            <a:spAutoFit/>
          </a:bodyPr>
          <a:lstStyle/>
          <a:p>
            <a:pPr algn="r" rtl="1">
              <a:lnSpc>
                <a:spcPct val="107000"/>
              </a:lnSpc>
              <a:spcAft>
                <a:spcPts val="0"/>
              </a:spcAft>
            </a:pPr>
            <a:r>
              <a:rPr lang="en-US" sz="2800" b="1" dirty="0">
                <a:solidFill>
                  <a:srgbClr val="FF0000"/>
                </a:solidFill>
                <a:latin typeface="BNazaninBold"/>
                <a:ea typeface="Calibri" panose="020F0502020204030204" pitchFamily="34" charset="0"/>
                <a:cs typeface="B Nazanin" panose="00000400000000000000" pitchFamily="2" charset="-78"/>
              </a:rPr>
              <a:t>-</a:t>
            </a:r>
            <a:r>
              <a:rPr lang="en-US" sz="4000" b="1" dirty="0">
                <a:solidFill>
                  <a:srgbClr val="FF0000"/>
                </a:solidFill>
                <a:latin typeface="BNazaninBold"/>
                <a:ea typeface="Calibri" panose="020F0502020204030204" pitchFamily="34" charset="0"/>
                <a:cs typeface="B Nazanin" panose="00000400000000000000" pitchFamily="2" charset="-78"/>
              </a:rPr>
              <a:t>1 </a:t>
            </a:r>
            <a:r>
              <a:rPr lang="fa-IR" sz="40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20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a:extLst>
              <a:ext uri="{FF2B5EF4-FFF2-40B4-BE49-F238E27FC236}">
                <a16:creationId xmlns:a16="http://schemas.microsoft.com/office/drawing/2014/main" id="{903F9F86-C014-4F8A-9C6A-754E8739078E}"/>
              </a:ext>
            </a:extLst>
          </p:cNvPr>
          <p:cNvSpPr/>
          <p:nvPr/>
        </p:nvSpPr>
        <p:spPr>
          <a:xfrm>
            <a:off x="7082064" y="2195023"/>
            <a:ext cx="4775666" cy="461665"/>
          </a:xfrm>
          <a:prstGeom prst="rect">
            <a:avLst/>
          </a:prstGeom>
        </p:spPr>
        <p:txBody>
          <a:bodyPr wrap="none">
            <a:spAutoFit/>
          </a:bodyPr>
          <a:lstStyle/>
          <a:p>
            <a:r>
              <a:rPr lang="fa-IR" sz="2400" dirty="0">
                <a:solidFill>
                  <a:srgbClr val="00B050"/>
                </a:solidFill>
              </a:rPr>
              <a:t>اختلال هاي عمده در سيستم قدرت </a:t>
            </a:r>
          </a:p>
        </p:txBody>
      </p:sp>
      <p:sp>
        <p:nvSpPr>
          <p:cNvPr id="4" name="Rectangle 3">
            <a:extLst>
              <a:ext uri="{FF2B5EF4-FFF2-40B4-BE49-F238E27FC236}">
                <a16:creationId xmlns:a16="http://schemas.microsoft.com/office/drawing/2014/main" id="{8F1BBE95-2207-4C32-A114-C48CCCBBA2CC}"/>
              </a:ext>
            </a:extLst>
          </p:cNvPr>
          <p:cNvSpPr/>
          <p:nvPr/>
        </p:nvSpPr>
        <p:spPr>
          <a:xfrm>
            <a:off x="1340107" y="1318615"/>
            <a:ext cx="10517623" cy="400110"/>
          </a:xfrm>
          <a:prstGeom prst="rect">
            <a:avLst/>
          </a:prstGeom>
        </p:spPr>
        <p:txBody>
          <a:bodyPr wrap="none">
            <a:spAutoFit/>
          </a:bodyPr>
          <a:lstStyle/>
          <a:p>
            <a:r>
              <a:rPr lang="fa-IR" sz="2000" b="1" dirty="0">
                <a:solidFill>
                  <a:srgbClr val="7030A0"/>
                </a:solidFill>
              </a:rPr>
              <a:t>عادي سازي و حفظ پايداري شبكه به دلیل قرار گرفتن سیستم قدرت در شرایط نوسانی</a:t>
            </a:r>
          </a:p>
        </p:txBody>
      </p:sp>
      <p:sp>
        <p:nvSpPr>
          <p:cNvPr id="5" name="Rectangle 4">
            <a:extLst>
              <a:ext uri="{FF2B5EF4-FFF2-40B4-BE49-F238E27FC236}">
                <a16:creationId xmlns:a16="http://schemas.microsoft.com/office/drawing/2014/main" id="{92790914-E65B-4790-85F7-54605C277A5D}"/>
              </a:ext>
            </a:extLst>
          </p:cNvPr>
          <p:cNvSpPr/>
          <p:nvPr/>
        </p:nvSpPr>
        <p:spPr>
          <a:xfrm>
            <a:off x="5304366" y="3132986"/>
            <a:ext cx="6096000" cy="1200329"/>
          </a:xfrm>
          <a:prstGeom prst="rect">
            <a:avLst/>
          </a:prstGeom>
        </p:spPr>
        <p:txBody>
          <a:bodyPr>
            <a:spAutoFit/>
          </a:bodyPr>
          <a:lstStyle/>
          <a:p>
            <a:pPr algn="r" rtl="1"/>
            <a:r>
              <a:rPr lang="fa-IR" sz="2400" b="1" dirty="0">
                <a:solidFill>
                  <a:schemeClr val="accent4"/>
                </a:solidFill>
                <a:cs typeface="B Nazanin" panose="00000400000000000000" pitchFamily="2" charset="-78"/>
              </a:rPr>
              <a:t>الف- نوسان فركانس</a:t>
            </a:r>
            <a:endParaRPr lang="en-US" sz="2400" b="1" dirty="0">
              <a:solidFill>
                <a:schemeClr val="accent4"/>
              </a:solidFill>
              <a:cs typeface="B Nazanin" panose="00000400000000000000" pitchFamily="2" charset="-78"/>
            </a:endParaRPr>
          </a:p>
          <a:p>
            <a:pPr algn="r" rtl="1"/>
            <a:r>
              <a:rPr lang="fa-IR" sz="2400" b="1" dirty="0">
                <a:solidFill>
                  <a:schemeClr val="accent4"/>
                </a:solidFill>
                <a:cs typeface="B Nazanin" panose="00000400000000000000" pitchFamily="2" charset="-78"/>
              </a:rPr>
              <a:t>ب- كاهش يا افزايش ولتاژ</a:t>
            </a:r>
            <a:endParaRPr lang="en-US" sz="2400" b="1" dirty="0">
              <a:solidFill>
                <a:schemeClr val="accent4"/>
              </a:solidFill>
              <a:cs typeface="B Nazanin" panose="00000400000000000000" pitchFamily="2" charset="-78"/>
            </a:endParaRPr>
          </a:p>
          <a:p>
            <a:pPr algn="r" rtl="1"/>
            <a:r>
              <a:rPr lang="fa-IR" sz="2400" b="1" dirty="0">
                <a:solidFill>
                  <a:schemeClr val="accent4"/>
                </a:solidFill>
                <a:cs typeface="B Nazanin" panose="00000400000000000000" pitchFamily="2" charset="-78"/>
              </a:rPr>
              <a:t>ج- خروج مولدها، خطوط و ترانسفورماتورها</a:t>
            </a:r>
            <a:endParaRPr lang="en-US" sz="2400" b="1" dirty="0">
              <a:solidFill>
                <a:schemeClr val="accent4"/>
              </a:solidFill>
              <a:cs typeface="B Nazanin" panose="00000400000000000000" pitchFamily="2" charset="-78"/>
            </a:endParaRPr>
          </a:p>
        </p:txBody>
      </p:sp>
      <p:sp>
        <p:nvSpPr>
          <p:cNvPr id="6" name="Slide Number Placeholder 5">
            <a:extLst>
              <a:ext uri="{FF2B5EF4-FFF2-40B4-BE49-F238E27FC236}">
                <a16:creationId xmlns:a16="http://schemas.microsoft.com/office/drawing/2014/main" id="{4F1E1B19-025D-4663-8E62-08A589A68E4A}"/>
              </a:ext>
            </a:extLst>
          </p:cNvPr>
          <p:cNvSpPr>
            <a:spLocks noGrp="1"/>
          </p:cNvSpPr>
          <p:nvPr>
            <p:ph type="sldNum" sz="quarter" idx="12"/>
          </p:nvPr>
        </p:nvSpPr>
        <p:spPr/>
        <p:txBody>
          <a:bodyPr/>
          <a:lstStyle/>
          <a:p>
            <a:fld id="{A3B105D7-4928-4D27-98E4-A87FDD0D1C5E}" type="slidenum">
              <a:rPr lang="fa-IR" smtClean="0"/>
              <a:t>11</a:t>
            </a:fld>
            <a:endParaRPr lang="fa-IR"/>
          </a:p>
        </p:txBody>
      </p:sp>
      <p:pic>
        <p:nvPicPr>
          <p:cNvPr id="1028" name="Picture 4" descr="انجام پروژه و پایان نامه برق قدرت">
            <a:extLst>
              <a:ext uri="{FF2B5EF4-FFF2-40B4-BE49-F238E27FC236}">
                <a16:creationId xmlns:a16="http://schemas.microsoft.com/office/drawing/2014/main" id="{F1289A16-0218-43E0-9D36-AEB78E6EDE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2118" y="1855913"/>
            <a:ext cx="4876800" cy="460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3752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B2499D-1EB7-445B-B176-A936B65F8C3A}"/>
              </a:ext>
            </a:extLst>
          </p:cNvPr>
          <p:cNvSpPr/>
          <p:nvPr/>
        </p:nvSpPr>
        <p:spPr>
          <a:xfrm>
            <a:off x="4284909" y="0"/>
            <a:ext cx="7678705" cy="750975"/>
          </a:xfrm>
          <a:prstGeom prst="rect">
            <a:avLst/>
          </a:prstGeom>
        </p:spPr>
        <p:txBody>
          <a:bodyPr wrap="none">
            <a:spAutoFit/>
          </a:bodyPr>
          <a:lstStyle/>
          <a:p>
            <a:pPr algn="r" rtl="1">
              <a:lnSpc>
                <a:spcPct val="107000"/>
              </a:lnSpc>
              <a:spcAft>
                <a:spcPts val="0"/>
              </a:spcAft>
            </a:pPr>
            <a:r>
              <a:rPr lang="en-US" sz="4000" b="1" dirty="0">
                <a:solidFill>
                  <a:srgbClr val="FF0000"/>
                </a:solidFill>
                <a:latin typeface="BNazaninBold"/>
                <a:ea typeface="Calibri" panose="020F0502020204030204" pitchFamily="34" charset="0"/>
                <a:cs typeface="B Nazanin" panose="00000400000000000000" pitchFamily="2" charset="-78"/>
              </a:rPr>
              <a:t>-1-1 </a:t>
            </a:r>
            <a:r>
              <a:rPr lang="fa-IR" sz="4000" b="1" dirty="0">
                <a:solidFill>
                  <a:srgbClr val="FF0000"/>
                </a:solidFill>
                <a:latin typeface="BNazaninBold"/>
                <a:ea typeface="Calibri" panose="020F0502020204030204" pitchFamily="34" charset="0"/>
                <a:cs typeface="B Nazanin" panose="00000400000000000000" pitchFamily="2" charset="-78"/>
              </a:rPr>
              <a:t>روش عمليات با وجود ارتباط مكالماتي</a:t>
            </a:r>
            <a:endParaRPr lang="en-US" sz="20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4" name="Rectangle 3">
            <a:extLst>
              <a:ext uri="{FF2B5EF4-FFF2-40B4-BE49-F238E27FC236}">
                <a16:creationId xmlns:a16="http://schemas.microsoft.com/office/drawing/2014/main" id="{E36187E4-42CE-46A0-B589-0CEB57101823}"/>
              </a:ext>
            </a:extLst>
          </p:cNvPr>
          <p:cNvSpPr/>
          <p:nvPr/>
        </p:nvSpPr>
        <p:spPr>
          <a:xfrm>
            <a:off x="5242307" y="961936"/>
            <a:ext cx="6096000" cy="830997"/>
          </a:xfrm>
          <a:prstGeom prst="rect">
            <a:avLst/>
          </a:prstGeom>
        </p:spPr>
        <p:txBody>
          <a:bodyPr>
            <a:spAutoFit/>
          </a:bodyPr>
          <a:lstStyle/>
          <a:p>
            <a:pPr algn="r" rtl="1"/>
            <a:r>
              <a:rPr lang="fa-IR" sz="2400" b="1" dirty="0">
                <a:cs typeface="B Nazanin" panose="00000400000000000000" pitchFamily="2" charset="-78"/>
              </a:rPr>
              <a:t>شرايط عادي</a:t>
            </a:r>
          </a:p>
          <a:p>
            <a:pPr algn="r" rtl="1"/>
            <a:r>
              <a:rPr lang="fa-IR" sz="2400" b="1" dirty="0">
                <a:cs typeface="B Nazanin" panose="00000400000000000000" pitchFamily="2" charset="-78"/>
              </a:rPr>
              <a:t>شرايط اضطراري و رخ دادن حادثه</a:t>
            </a:r>
            <a:endParaRPr lang="en-US" sz="2400" b="1" dirty="0">
              <a:cs typeface="B Nazanin" panose="00000400000000000000" pitchFamily="2" charset="-78"/>
            </a:endParaRPr>
          </a:p>
        </p:txBody>
      </p:sp>
      <p:sp>
        <p:nvSpPr>
          <p:cNvPr id="5" name="Rectangle 4">
            <a:extLst>
              <a:ext uri="{FF2B5EF4-FFF2-40B4-BE49-F238E27FC236}">
                <a16:creationId xmlns:a16="http://schemas.microsoft.com/office/drawing/2014/main" id="{21AFD471-CA64-4FF7-BF33-4B3AEAAB00D7}"/>
              </a:ext>
            </a:extLst>
          </p:cNvPr>
          <p:cNvSpPr/>
          <p:nvPr/>
        </p:nvSpPr>
        <p:spPr>
          <a:xfrm>
            <a:off x="3162300" y="2168994"/>
            <a:ext cx="8585200" cy="3046988"/>
          </a:xfrm>
          <a:prstGeom prst="rect">
            <a:avLst/>
          </a:prstGeom>
        </p:spPr>
        <p:txBody>
          <a:bodyPr wrap="square">
            <a:spAutoFit/>
          </a:bodyPr>
          <a:lstStyle/>
          <a:p>
            <a:pPr algn="r" rtl="1"/>
            <a:r>
              <a:rPr lang="fa-IR" sz="3600" b="1" dirty="0">
                <a:solidFill>
                  <a:srgbClr val="00B050"/>
                </a:solidFill>
                <a:cs typeface="B Nazanin" panose="00000400000000000000" pitchFamily="2" charset="-78"/>
              </a:rPr>
              <a:t>حادثه در ايستگاه شامل يكي از موارد زير است</a:t>
            </a:r>
            <a:r>
              <a:rPr lang="en-US" sz="3600" b="1" dirty="0">
                <a:solidFill>
                  <a:srgbClr val="00B050"/>
                </a:solidFill>
                <a:cs typeface="B Nazanin" panose="00000400000000000000" pitchFamily="2" charset="-78"/>
              </a:rPr>
              <a:t>:</a:t>
            </a:r>
            <a:endParaRPr lang="en-US" sz="3600" dirty="0">
              <a:solidFill>
                <a:srgbClr val="00B050"/>
              </a:solidFill>
              <a:cs typeface="B Nazanin" panose="00000400000000000000" pitchFamily="2" charset="-78"/>
            </a:endParaRPr>
          </a:p>
          <a:p>
            <a:pPr algn="r" rtl="1"/>
            <a:endParaRPr lang="en-US" sz="3600" b="1" dirty="0">
              <a:solidFill>
                <a:srgbClr val="00B050"/>
              </a:solidFill>
              <a:cs typeface="B Nazanin" panose="00000400000000000000" pitchFamily="2" charset="-78"/>
            </a:endParaRPr>
          </a:p>
          <a:p>
            <a:pPr algn="r" rtl="1"/>
            <a:r>
              <a:rPr lang="fa-IR" sz="2400" b="1" dirty="0">
                <a:solidFill>
                  <a:srgbClr val="00B050"/>
                </a:solidFill>
                <a:cs typeface="B Nazanin" panose="00000400000000000000" pitchFamily="2" charset="-78"/>
              </a:rPr>
              <a:t>**خروج يكي از تجهيزات (خروج يك مولد. خروج يك خط يا ترانسفورماتور)</a:t>
            </a:r>
          </a:p>
          <a:p>
            <a:pPr algn="r" rtl="1"/>
            <a:endParaRPr lang="en-US" sz="2400" dirty="0">
              <a:cs typeface="B Nazanin" panose="00000400000000000000" pitchFamily="2" charset="-78"/>
            </a:endParaRPr>
          </a:p>
          <a:p>
            <a:pPr algn="r" rtl="1"/>
            <a:r>
              <a:rPr lang="fa-IR" sz="2400" b="1" dirty="0">
                <a:solidFill>
                  <a:srgbClr val="00B050"/>
                </a:solidFill>
                <a:cs typeface="B Nazanin" panose="00000400000000000000" pitchFamily="2" charset="-78"/>
              </a:rPr>
              <a:t>**بي برق شدن يا خروج خودكار تعدادي از تجهيزات</a:t>
            </a:r>
          </a:p>
          <a:p>
            <a:pPr algn="r" rtl="1"/>
            <a:endParaRPr lang="en-US" sz="2400" dirty="0">
              <a:cs typeface="B Nazanin" panose="00000400000000000000" pitchFamily="2" charset="-78"/>
            </a:endParaRPr>
          </a:p>
          <a:p>
            <a:pPr algn="r" rtl="1"/>
            <a:r>
              <a:rPr lang="fa-IR" sz="2400" b="1" dirty="0">
                <a:solidFill>
                  <a:srgbClr val="00B050"/>
                </a:solidFill>
                <a:cs typeface="B Nazanin" panose="00000400000000000000" pitchFamily="2" charset="-78"/>
              </a:rPr>
              <a:t>**بي برق شدن كامل ايستگاه</a:t>
            </a:r>
            <a:endParaRPr lang="en-US" sz="2400" b="1" dirty="0">
              <a:solidFill>
                <a:srgbClr val="00B050"/>
              </a:solidFill>
              <a:cs typeface="B Nazanin" panose="00000400000000000000" pitchFamily="2" charset="-78"/>
            </a:endParaRPr>
          </a:p>
        </p:txBody>
      </p:sp>
      <p:sp>
        <p:nvSpPr>
          <p:cNvPr id="3" name="Slide Number Placeholder 2">
            <a:extLst>
              <a:ext uri="{FF2B5EF4-FFF2-40B4-BE49-F238E27FC236}">
                <a16:creationId xmlns:a16="http://schemas.microsoft.com/office/drawing/2014/main" id="{AD6260D3-33FF-4CBF-B026-91BA898443CE}"/>
              </a:ext>
            </a:extLst>
          </p:cNvPr>
          <p:cNvSpPr>
            <a:spLocks noGrp="1"/>
          </p:cNvSpPr>
          <p:nvPr>
            <p:ph type="sldNum" sz="quarter" idx="12"/>
          </p:nvPr>
        </p:nvSpPr>
        <p:spPr/>
        <p:txBody>
          <a:bodyPr/>
          <a:lstStyle/>
          <a:p>
            <a:fld id="{A3B105D7-4928-4D27-98E4-A87FDD0D1C5E}" type="slidenum">
              <a:rPr lang="fa-IR" smtClean="0"/>
              <a:t>12</a:t>
            </a:fld>
            <a:endParaRPr lang="fa-IR"/>
          </a:p>
        </p:txBody>
      </p:sp>
    </p:spTree>
    <p:extLst>
      <p:ext uri="{BB962C8B-B14F-4D97-AF65-F5344CB8AC3E}">
        <p14:creationId xmlns:p14="http://schemas.microsoft.com/office/powerpoint/2010/main" val="2978128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C76DD3-7582-4229-A723-D00A97E3E391}"/>
              </a:ext>
            </a:extLst>
          </p:cNvPr>
          <p:cNvSpPr/>
          <p:nvPr/>
        </p:nvSpPr>
        <p:spPr>
          <a:xfrm>
            <a:off x="6344309" y="1850591"/>
            <a:ext cx="5306261" cy="369332"/>
          </a:xfrm>
          <a:prstGeom prst="rect">
            <a:avLst/>
          </a:prstGeom>
        </p:spPr>
        <p:txBody>
          <a:bodyPr wrap="none">
            <a:spAutoFit/>
          </a:bodyPr>
          <a:lstStyle/>
          <a:p>
            <a:pPr algn="r" rtl="1"/>
            <a:r>
              <a:rPr lang="fa-IR" b="1" dirty="0">
                <a:solidFill>
                  <a:srgbClr val="00B0F0"/>
                </a:solidFill>
                <a:latin typeface="BNazaninBold"/>
                <a:ea typeface="Calibri" panose="020F0502020204030204" pitchFamily="34" charset="0"/>
                <a:cs typeface="B Nazanin" panose="00000400000000000000" pitchFamily="2" charset="-78"/>
              </a:rPr>
              <a:t>الف )    خروج خودكار تجهيزات در پست با وجود ارتباط مكالماتي</a:t>
            </a:r>
            <a:r>
              <a:rPr lang="en-US" b="1" dirty="0">
                <a:solidFill>
                  <a:srgbClr val="00B0F0"/>
                </a:solidFill>
                <a:latin typeface="BNazaninBold"/>
                <a:ea typeface="Calibri" panose="020F0502020204030204" pitchFamily="34" charset="0"/>
                <a:cs typeface="B Nazanin" panose="00000400000000000000" pitchFamily="2" charset="-78"/>
              </a:rPr>
              <a:t>:</a:t>
            </a:r>
            <a:endParaRPr lang="fa-IR" dirty="0"/>
          </a:p>
        </p:txBody>
      </p:sp>
      <p:sp>
        <p:nvSpPr>
          <p:cNvPr id="3" name="Rectangle 2">
            <a:extLst>
              <a:ext uri="{FF2B5EF4-FFF2-40B4-BE49-F238E27FC236}">
                <a16:creationId xmlns:a16="http://schemas.microsoft.com/office/drawing/2014/main" id="{3535C596-E905-46CA-8E10-52C8D16DE9D3}"/>
              </a:ext>
            </a:extLst>
          </p:cNvPr>
          <p:cNvSpPr/>
          <p:nvPr/>
        </p:nvSpPr>
        <p:spPr>
          <a:xfrm>
            <a:off x="1197748" y="2505670"/>
            <a:ext cx="2857500" cy="923330"/>
          </a:xfrm>
          <a:prstGeom prst="rect">
            <a:avLst/>
          </a:prstGeom>
        </p:spPr>
        <p:txBody>
          <a:bodyPr wrap="square">
            <a:spAutoFit/>
          </a:bodyPr>
          <a:lstStyle/>
          <a:p>
            <a:pPr algn="ctr" rtl="1"/>
            <a:r>
              <a:rPr lang="fa-IR" b="1" dirty="0">
                <a:cs typeface="B Nazanin" panose="00000400000000000000" pitchFamily="2" charset="-78"/>
              </a:rPr>
              <a:t>خروج خودکار(خط، ترانسفورماتور قدرت، خازن، راكتور، بازشدن كليدها و...) </a:t>
            </a:r>
          </a:p>
        </p:txBody>
      </p:sp>
      <p:sp>
        <p:nvSpPr>
          <p:cNvPr id="4" name="Left Brace 3">
            <a:extLst>
              <a:ext uri="{FF2B5EF4-FFF2-40B4-BE49-F238E27FC236}">
                <a16:creationId xmlns:a16="http://schemas.microsoft.com/office/drawing/2014/main" id="{6BBFBDF9-8CC1-4A86-813E-5D85E1AAAB90}"/>
              </a:ext>
            </a:extLst>
          </p:cNvPr>
          <p:cNvSpPr/>
          <p:nvPr/>
        </p:nvSpPr>
        <p:spPr>
          <a:xfrm>
            <a:off x="4091038" y="2279343"/>
            <a:ext cx="571500" cy="1440766"/>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5" name="TextBox 4">
            <a:extLst>
              <a:ext uri="{FF2B5EF4-FFF2-40B4-BE49-F238E27FC236}">
                <a16:creationId xmlns:a16="http://schemas.microsoft.com/office/drawing/2014/main" id="{77F0D04D-3D2C-47B0-913E-7450BED7C69C}"/>
              </a:ext>
            </a:extLst>
          </p:cNvPr>
          <p:cNvSpPr txBox="1"/>
          <p:nvPr/>
        </p:nvSpPr>
        <p:spPr>
          <a:xfrm>
            <a:off x="4803876" y="2241033"/>
            <a:ext cx="3524047" cy="1477328"/>
          </a:xfrm>
          <a:prstGeom prst="rect">
            <a:avLst/>
          </a:prstGeom>
          <a:noFill/>
        </p:spPr>
        <p:txBody>
          <a:bodyPr wrap="square" rtlCol="1">
            <a:spAutoFit/>
          </a:bodyPr>
          <a:lstStyle/>
          <a:p>
            <a:pPr algn="ctr" rtl="1"/>
            <a:r>
              <a:rPr lang="fa-IR" b="1" dirty="0">
                <a:cs typeface="B Nazanin" panose="00000400000000000000" pitchFamily="2" charset="-78"/>
              </a:rPr>
              <a:t>اعلام حادثه</a:t>
            </a:r>
          </a:p>
          <a:p>
            <a:pPr algn="ctr" rtl="1"/>
            <a:r>
              <a:rPr lang="fa-IR" b="1" dirty="0">
                <a:cs typeface="B Nazanin" panose="00000400000000000000" pitchFamily="2" charset="-78"/>
              </a:rPr>
              <a:t>اطلاعات کامل علت حادثه</a:t>
            </a:r>
          </a:p>
          <a:p>
            <a:pPr algn="ctr" rtl="1"/>
            <a:r>
              <a:rPr lang="fa-IR" b="1" dirty="0">
                <a:cs typeface="B Nazanin" panose="00000400000000000000" pitchFamily="2" charset="-78"/>
              </a:rPr>
              <a:t>شرایط قبل و بعد حادثه</a:t>
            </a:r>
          </a:p>
          <a:p>
            <a:pPr algn="ctr" rtl="1"/>
            <a:r>
              <a:rPr lang="fa-IR" b="1" dirty="0">
                <a:cs typeface="B Nazanin" panose="00000400000000000000" pitchFamily="2" charset="-78"/>
              </a:rPr>
              <a:t>شرایط فیزیکی تجهیزات</a:t>
            </a:r>
          </a:p>
          <a:p>
            <a:pPr algn="ctr" rtl="1"/>
            <a:r>
              <a:rPr lang="fa-IR" b="1" dirty="0">
                <a:cs typeface="B Nazanin" panose="00000400000000000000" pitchFamily="2" charset="-78"/>
              </a:rPr>
              <a:t>میزان بار قطع شده ولتاژ ها</a:t>
            </a:r>
          </a:p>
        </p:txBody>
      </p:sp>
      <p:sp>
        <p:nvSpPr>
          <p:cNvPr id="6" name="Rectangle 5">
            <a:extLst>
              <a:ext uri="{FF2B5EF4-FFF2-40B4-BE49-F238E27FC236}">
                <a16:creationId xmlns:a16="http://schemas.microsoft.com/office/drawing/2014/main" id="{AFF4FC27-BD15-41CC-BE22-D6954BD6DB96}"/>
              </a:ext>
            </a:extLst>
          </p:cNvPr>
          <p:cNvSpPr/>
          <p:nvPr/>
        </p:nvSpPr>
        <p:spPr>
          <a:xfrm>
            <a:off x="7434351" y="3963159"/>
            <a:ext cx="4216219" cy="388696"/>
          </a:xfrm>
          <a:prstGeom prst="rect">
            <a:avLst/>
          </a:prstGeom>
        </p:spPr>
        <p:txBody>
          <a:bodyPr wrap="none">
            <a:spAutoFit/>
          </a:bodyPr>
          <a:lstStyle/>
          <a:p>
            <a:pPr algn="r" rtl="1">
              <a:lnSpc>
                <a:spcPct val="107000"/>
              </a:lnSpc>
              <a:spcAft>
                <a:spcPts val="0"/>
              </a:spcAft>
            </a:pPr>
            <a:r>
              <a:rPr lang="fa-IR" b="1" dirty="0">
                <a:solidFill>
                  <a:srgbClr val="00B0F0"/>
                </a:solidFill>
                <a:latin typeface="BNazaninBold"/>
                <a:ea typeface="Calibri" panose="020F0502020204030204" pitchFamily="34" charset="0"/>
                <a:cs typeface="B Nazanin" panose="00000400000000000000" pitchFamily="2" charset="-78"/>
              </a:rPr>
              <a:t>ب)  </a:t>
            </a:r>
            <a:r>
              <a:rPr lang="en-US" b="1" dirty="0">
                <a:solidFill>
                  <a:srgbClr val="00B0F0"/>
                </a:solidFill>
                <a:latin typeface="BNazaninBold"/>
                <a:ea typeface="Calibri" panose="020F0502020204030204" pitchFamily="34" charset="0"/>
                <a:cs typeface="B Nazanin" panose="00000400000000000000" pitchFamily="2" charset="-78"/>
              </a:rPr>
              <a:t> </a:t>
            </a:r>
            <a:r>
              <a:rPr lang="fa-IR" b="1" dirty="0">
                <a:solidFill>
                  <a:srgbClr val="00B0F0"/>
                </a:solidFill>
                <a:latin typeface="BNazaninBold"/>
                <a:ea typeface="Calibri" panose="020F0502020204030204" pitchFamily="34" charset="0"/>
                <a:cs typeface="B Nazanin" panose="00000400000000000000" pitchFamily="2" charset="-78"/>
              </a:rPr>
              <a:t>خروج خودكار مولدها با وجود ارتباط مكالماتي</a:t>
            </a:r>
            <a:r>
              <a:rPr lang="en-US" b="1" dirty="0">
                <a:solidFill>
                  <a:srgbClr val="00B0F0"/>
                </a:solidFill>
                <a:latin typeface="BNazaninBold"/>
                <a:ea typeface="Calibri" panose="020F0502020204030204" pitchFamily="34" charset="0"/>
                <a:cs typeface="B Nazanin" panose="00000400000000000000" pitchFamily="2" charset="-78"/>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493FCED4-7292-48EE-A2B6-FFB538A9CACD}"/>
              </a:ext>
            </a:extLst>
          </p:cNvPr>
          <p:cNvSpPr txBox="1"/>
          <p:nvPr/>
        </p:nvSpPr>
        <p:spPr>
          <a:xfrm>
            <a:off x="1445489" y="4978400"/>
            <a:ext cx="1718740" cy="369332"/>
          </a:xfrm>
          <a:prstGeom prst="rect">
            <a:avLst/>
          </a:prstGeom>
          <a:noFill/>
        </p:spPr>
        <p:txBody>
          <a:bodyPr wrap="none" rtlCol="1">
            <a:spAutoFit/>
          </a:bodyPr>
          <a:lstStyle/>
          <a:p>
            <a:r>
              <a:rPr lang="fa-IR" b="1" dirty="0">
                <a:cs typeface="B Nazanin" panose="00000400000000000000" pitchFamily="2" charset="-78"/>
              </a:rPr>
              <a:t>خروج خو دکار مولد</a:t>
            </a:r>
          </a:p>
        </p:txBody>
      </p:sp>
      <p:sp>
        <p:nvSpPr>
          <p:cNvPr id="9" name="Left Brace 8">
            <a:extLst>
              <a:ext uri="{FF2B5EF4-FFF2-40B4-BE49-F238E27FC236}">
                <a16:creationId xmlns:a16="http://schemas.microsoft.com/office/drawing/2014/main" id="{01998BDF-85F6-4094-945E-3A80175057BF}"/>
              </a:ext>
            </a:extLst>
          </p:cNvPr>
          <p:cNvSpPr/>
          <p:nvPr/>
        </p:nvSpPr>
        <p:spPr>
          <a:xfrm>
            <a:off x="3549650" y="4442683"/>
            <a:ext cx="571500" cy="1440766"/>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10" name="TextBox 9">
            <a:extLst>
              <a:ext uri="{FF2B5EF4-FFF2-40B4-BE49-F238E27FC236}">
                <a16:creationId xmlns:a16="http://schemas.microsoft.com/office/drawing/2014/main" id="{52EA20BC-BAF8-46F9-85A8-9B54B7ACD3BA}"/>
              </a:ext>
            </a:extLst>
          </p:cNvPr>
          <p:cNvSpPr txBox="1"/>
          <p:nvPr/>
        </p:nvSpPr>
        <p:spPr>
          <a:xfrm>
            <a:off x="4546805" y="4339155"/>
            <a:ext cx="3524047" cy="1477328"/>
          </a:xfrm>
          <a:prstGeom prst="rect">
            <a:avLst/>
          </a:prstGeom>
          <a:noFill/>
        </p:spPr>
        <p:txBody>
          <a:bodyPr wrap="square" rtlCol="1">
            <a:spAutoFit/>
          </a:bodyPr>
          <a:lstStyle/>
          <a:p>
            <a:pPr algn="ctr" rtl="1"/>
            <a:r>
              <a:rPr lang="fa-IR" b="1" dirty="0">
                <a:cs typeface="B Nazanin" panose="00000400000000000000" pitchFamily="2" charset="-78"/>
              </a:rPr>
              <a:t>اعلام حادثه</a:t>
            </a:r>
          </a:p>
          <a:p>
            <a:pPr algn="ctr" rtl="1"/>
            <a:r>
              <a:rPr lang="fa-IR" b="1" dirty="0">
                <a:cs typeface="B Nazanin" panose="00000400000000000000" pitchFamily="2" charset="-78"/>
              </a:rPr>
              <a:t>اطلاعات کامل علت حادثه</a:t>
            </a:r>
          </a:p>
          <a:p>
            <a:pPr algn="ctr" rtl="1"/>
            <a:r>
              <a:rPr lang="fa-IR" b="1" dirty="0">
                <a:cs typeface="B Nazanin" panose="00000400000000000000" pitchFamily="2" charset="-78"/>
              </a:rPr>
              <a:t>شرایط قبل و بعد حادثه</a:t>
            </a:r>
          </a:p>
          <a:p>
            <a:pPr algn="ctr" rtl="1"/>
            <a:r>
              <a:rPr lang="fa-IR" b="1" dirty="0">
                <a:cs typeface="B Nazanin" panose="00000400000000000000" pitchFamily="2" charset="-78"/>
              </a:rPr>
              <a:t>شرایط فیزیکی تجهیزات</a:t>
            </a:r>
          </a:p>
          <a:p>
            <a:pPr algn="ctr" rtl="1"/>
            <a:r>
              <a:rPr lang="fa-IR" b="1" dirty="0">
                <a:cs typeface="B Nazanin" panose="00000400000000000000" pitchFamily="2" charset="-78"/>
              </a:rPr>
              <a:t>میزان تولید از دست رفته</a:t>
            </a:r>
          </a:p>
        </p:txBody>
      </p:sp>
      <p:sp>
        <p:nvSpPr>
          <p:cNvPr id="11" name="Rectangle 10">
            <a:extLst>
              <a:ext uri="{FF2B5EF4-FFF2-40B4-BE49-F238E27FC236}">
                <a16:creationId xmlns:a16="http://schemas.microsoft.com/office/drawing/2014/main" id="{22344E3C-AD60-4282-8A13-CE7BDBF800FC}"/>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82B7BFF2-95FE-4776-89E8-22C9DEE61784}"/>
              </a:ext>
            </a:extLst>
          </p:cNvPr>
          <p:cNvSpPr/>
          <p:nvPr/>
        </p:nvSpPr>
        <p:spPr>
          <a:xfrm>
            <a:off x="7556580" y="1217097"/>
            <a:ext cx="3560590" cy="388696"/>
          </a:xfrm>
          <a:prstGeom prst="rect">
            <a:avLst/>
          </a:prstGeom>
        </p:spPr>
        <p:txBody>
          <a:bodyPr wrap="none">
            <a:spAutoFit/>
          </a:bodyPr>
          <a:lstStyle/>
          <a:p>
            <a:pPr algn="r" rtl="1">
              <a:lnSpc>
                <a:spcPct val="107000"/>
              </a:lnSpc>
              <a:spcAft>
                <a:spcPts val="0"/>
              </a:spcAft>
            </a:pPr>
            <a:r>
              <a:rPr lang="en-US" b="1" dirty="0">
                <a:solidFill>
                  <a:srgbClr val="FF0000"/>
                </a:solidFill>
                <a:latin typeface="BNazaninBold"/>
                <a:ea typeface="Calibri" panose="020F0502020204030204" pitchFamily="34" charset="0"/>
                <a:cs typeface="B Nazanin" panose="00000400000000000000" pitchFamily="2" charset="-78"/>
              </a:rPr>
              <a:t>-1-1 </a:t>
            </a:r>
            <a:r>
              <a:rPr lang="fa-IR" b="1" dirty="0">
                <a:solidFill>
                  <a:srgbClr val="FF0000"/>
                </a:solidFill>
                <a:latin typeface="BNazaninBold"/>
                <a:ea typeface="Calibri" panose="020F0502020204030204" pitchFamily="34" charset="0"/>
                <a:cs typeface="B Nazanin" panose="00000400000000000000" pitchFamily="2" charset="-78"/>
              </a:rPr>
              <a:t>روش عمليات با وجود ارتباط مكالماتي</a:t>
            </a:r>
            <a:endParaRPr lang="en-US" sz="105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p:txBody>
      </p:sp>
      <p:sp>
        <p:nvSpPr>
          <p:cNvPr id="13" name="Rectangle 12">
            <a:extLst>
              <a:ext uri="{FF2B5EF4-FFF2-40B4-BE49-F238E27FC236}">
                <a16:creationId xmlns:a16="http://schemas.microsoft.com/office/drawing/2014/main" id="{9C5F64A8-605D-4DDC-9324-317E1238A08B}"/>
              </a:ext>
            </a:extLst>
          </p:cNvPr>
          <p:cNvSpPr/>
          <p:nvPr/>
        </p:nvSpPr>
        <p:spPr>
          <a:xfrm>
            <a:off x="7388264" y="638156"/>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7" name="Slide Number Placeholder 6">
            <a:extLst>
              <a:ext uri="{FF2B5EF4-FFF2-40B4-BE49-F238E27FC236}">
                <a16:creationId xmlns:a16="http://schemas.microsoft.com/office/drawing/2014/main" id="{71650D38-439A-426B-87EE-A46A1BC97563}"/>
              </a:ext>
            </a:extLst>
          </p:cNvPr>
          <p:cNvSpPr>
            <a:spLocks noGrp="1"/>
          </p:cNvSpPr>
          <p:nvPr>
            <p:ph type="sldNum" sz="quarter" idx="12"/>
          </p:nvPr>
        </p:nvSpPr>
        <p:spPr/>
        <p:txBody>
          <a:bodyPr/>
          <a:lstStyle/>
          <a:p>
            <a:fld id="{A3B105D7-4928-4D27-98E4-A87FDD0D1C5E}" type="slidenum">
              <a:rPr lang="fa-IR" smtClean="0"/>
              <a:t>13</a:t>
            </a:fld>
            <a:endParaRPr lang="fa-IR"/>
          </a:p>
        </p:txBody>
      </p:sp>
    </p:spTree>
    <p:extLst>
      <p:ext uri="{BB962C8B-B14F-4D97-AF65-F5344CB8AC3E}">
        <p14:creationId xmlns:p14="http://schemas.microsoft.com/office/powerpoint/2010/main" val="5411792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2FC165-128E-4C90-9369-186E06D0CC9A}"/>
              </a:ext>
            </a:extLst>
          </p:cNvPr>
          <p:cNvSpPr/>
          <p:nvPr/>
        </p:nvSpPr>
        <p:spPr>
          <a:xfrm>
            <a:off x="4571388" y="1847518"/>
            <a:ext cx="7079182" cy="523220"/>
          </a:xfrm>
          <a:prstGeom prst="rect">
            <a:avLst/>
          </a:prstGeom>
        </p:spPr>
        <p:txBody>
          <a:bodyPr wrap="none">
            <a:spAutoFit/>
          </a:bodyPr>
          <a:lstStyle/>
          <a:p>
            <a:pPr algn="l" rtl="1"/>
            <a:r>
              <a:rPr lang="fa-IR" sz="2800" b="1" dirty="0">
                <a:solidFill>
                  <a:srgbClr val="00B0F0"/>
                </a:solidFill>
                <a:latin typeface="BNazaninBold"/>
                <a:ea typeface="Calibri" panose="020F0502020204030204" pitchFamily="34" charset="0"/>
                <a:cs typeface="B Nazanin" panose="00000400000000000000" pitchFamily="2" charset="-78"/>
              </a:rPr>
              <a:t>ت )  حوادث شبكه در وضعيت جدا شدن بخشي از شبكه</a:t>
            </a:r>
            <a:r>
              <a:rPr lang="en-US" sz="2800" b="1" dirty="0">
                <a:solidFill>
                  <a:srgbClr val="00B0F0"/>
                </a:solidFill>
                <a:latin typeface="BNazaninBold"/>
                <a:ea typeface="Calibri" panose="020F0502020204030204" pitchFamily="34" charset="0"/>
                <a:cs typeface="B Nazanin" panose="00000400000000000000" pitchFamily="2" charset="-78"/>
              </a:rPr>
              <a:t>:</a:t>
            </a:r>
            <a:endParaRPr lang="fa-IR" sz="2800" dirty="0">
              <a:cs typeface="B Nazanin" panose="00000400000000000000" pitchFamily="2" charset="-78"/>
            </a:endParaRPr>
          </a:p>
        </p:txBody>
      </p:sp>
      <p:sp>
        <p:nvSpPr>
          <p:cNvPr id="3" name="Rectangle 2">
            <a:extLst>
              <a:ext uri="{FF2B5EF4-FFF2-40B4-BE49-F238E27FC236}">
                <a16:creationId xmlns:a16="http://schemas.microsoft.com/office/drawing/2014/main" id="{17996557-B2A4-41D9-A433-9971BDA3E043}"/>
              </a:ext>
            </a:extLst>
          </p:cNvPr>
          <p:cNvSpPr/>
          <p:nvPr/>
        </p:nvSpPr>
        <p:spPr>
          <a:xfrm>
            <a:off x="4734441" y="4893561"/>
            <a:ext cx="6875601" cy="553357"/>
          </a:xfrm>
          <a:prstGeom prst="rect">
            <a:avLst/>
          </a:prstGeom>
        </p:spPr>
        <p:txBody>
          <a:bodyPr wrap="none">
            <a:spAutoFit/>
          </a:bodyPr>
          <a:lstStyle/>
          <a:p>
            <a:pPr algn="r" rtl="1">
              <a:lnSpc>
                <a:spcPct val="107000"/>
              </a:lnSpc>
              <a:spcAft>
                <a:spcPts val="0"/>
              </a:spcAft>
            </a:pPr>
            <a:r>
              <a:rPr lang="fa-IR" sz="2800" b="1" dirty="0">
                <a:solidFill>
                  <a:srgbClr val="00B0F0"/>
                </a:solidFill>
                <a:latin typeface="BNazaninBold"/>
                <a:ea typeface="Calibri" panose="020F0502020204030204" pitchFamily="34" charset="0"/>
                <a:cs typeface="B Nazanin" panose="00000400000000000000" pitchFamily="2" charset="-78"/>
              </a:rPr>
              <a:t>ث )  بي برق شدن كل سيستم با وجود ارتباط مكالماتي</a:t>
            </a:r>
            <a:r>
              <a:rPr lang="en-US" sz="2800" b="1" dirty="0">
                <a:solidFill>
                  <a:srgbClr val="00B0F0"/>
                </a:solidFill>
                <a:latin typeface="BNazaninBold"/>
                <a:ea typeface="Calibri" panose="020F0502020204030204" pitchFamily="34" charset="0"/>
                <a:cs typeface="B Nazanin" panose="00000400000000000000" pitchFamily="2" charset="-78"/>
              </a:rPr>
              <a:t>:</a:t>
            </a:r>
            <a:endParaRPr lang="en-US" sz="16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4" name="Rectangle 3">
            <a:extLst>
              <a:ext uri="{FF2B5EF4-FFF2-40B4-BE49-F238E27FC236}">
                <a16:creationId xmlns:a16="http://schemas.microsoft.com/office/drawing/2014/main" id="{31F94BD3-4CA3-4EAC-969D-20DB3DDD0CED}"/>
              </a:ext>
            </a:extLst>
          </p:cNvPr>
          <p:cNvSpPr/>
          <p:nvPr/>
        </p:nvSpPr>
        <p:spPr>
          <a:xfrm>
            <a:off x="8172241" y="2952832"/>
            <a:ext cx="3858749" cy="369332"/>
          </a:xfrm>
          <a:prstGeom prst="rect">
            <a:avLst/>
          </a:prstGeom>
        </p:spPr>
        <p:txBody>
          <a:bodyPr wrap="none">
            <a:spAutoFit/>
          </a:bodyPr>
          <a:lstStyle/>
          <a:p>
            <a:r>
              <a:rPr lang="fa-IR" b="1" dirty="0"/>
              <a:t>بخش جدا شده در يك منطقه است</a:t>
            </a:r>
          </a:p>
        </p:txBody>
      </p:sp>
      <p:sp>
        <p:nvSpPr>
          <p:cNvPr id="5" name="Rectangle 4">
            <a:extLst>
              <a:ext uri="{FF2B5EF4-FFF2-40B4-BE49-F238E27FC236}">
                <a16:creationId xmlns:a16="http://schemas.microsoft.com/office/drawing/2014/main" id="{294E397E-7130-463C-B730-29A3102D0A39}"/>
              </a:ext>
            </a:extLst>
          </p:cNvPr>
          <p:cNvSpPr/>
          <p:nvPr/>
        </p:nvSpPr>
        <p:spPr>
          <a:xfrm>
            <a:off x="8018994" y="4104135"/>
            <a:ext cx="3969356" cy="369332"/>
          </a:xfrm>
          <a:prstGeom prst="rect">
            <a:avLst/>
          </a:prstGeom>
        </p:spPr>
        <p:txBody>
          <a:bodyPr wrap="none">
            <a:spAutoFit/>
          </a:bodyPr>
          <a:lstStyle/>
          <a:p>
            <a:r>
              <a:rPr lang="fa-IR" b="1" dirty="0"/>
              <a:t>بخش جدا شده در دو منطقه است: </a:t>
            </a:r>
          </a:p>
        </p:txBody>
      </p:sp>
      <p:sp>
        <p:nvSpPr>
          <p:cNvPr id="6" name="Rectangle 5">
            <a:extLst>
              <a:ext uri="{FF2B5EF4-FFF2-40B4-BE49-F238E27FC236}">
                <a16:creationId xmlns:a16="http://schemas.microsoft.com/office/drawing/2014/main" id="{9635810B-CDDF-45C5-95C0-28F813FBC606}"/>
              </a:ext>
            </a:extLst>
          </p:cNvPr>
          <p:cNvSpPr/>
          <p:nvPr/>
        </p:nvSpPr>
        <p:spPr>
          <a:xfrm>
            <a:off x="1929562" y="2662940"/>
            <a:ext cx="5610831" cy="369332"/>
          </a:xfrm>
          <a:prstGeom prst="rect">
            <a:avLst/>
          </a:prstGeom>
        </p:spPr>
        <p:txBody>
          <a:bodyPr wrap="none">
            <a:spAutoFit/>
          </a:bodyPr>
          <a:lstStyle/>
          <a:p>
            <a:r>
              <a:rPr lang="fa-IR" b="1" dirty="0"/>
              <a:t>اقدا مات اولیه تحت نظارت مركز ديسپاچينگ منطقه</a:t>
            </a:r>
          </a:p>
        </p:txBody>
      </p:sp>
      <p:sp>
        <p:nvSpPr>
          <p:cNvPr id="7" name="Rectangle 6">
            <a:extLst>
              <a:ext uri="{FF2B5EF4-FFF2-40B4-BE49-F238E27FC236}">
                <a16:creationId xmlns:a16="http://schemas.microsoft.com/office/drawing/2014/main" id="{2E33B574-2401-4CE3-9A94-1BC58920CBF4}"/>
              </a:ext>
            </a:extLst>
          </p:cNvPr>
          <p:cNvSpPr/>
          <p:nvPr/>
        </p:nvSpPr>
        <p:spPr>
          <a:xfrm>
            <a:off x="1848600" y="4104135"/>
            <a:ext cx="5405647" cy="369332"/>
          </a:xfrm>
          <a:prstGeom prst="rect">
            <a:avLst/>
          </a:prstGeom>
        </p:spPr>
        <p:txBody>
          <a:bodyPr wrap="none">
            <a:spAutoFit/>
          </a:bodyPr>
          <a:lstStyle/>
          <a:p>
            <a:r>
              <a:rPr lang="fa-IR" b="1" dirty="0"/>
              <a:t>کلیه اقدا مات تحت نظارت مركز ديسپاچينگ ملي </a:t>
            </a:r>
          </a:p>
        </p:txBody>
      </p:sp>
      <p:sp>
        <p:nvSpPr>
          <p:cNvPr id="8" name="Rectangle 7">
            <a:extLst>
              <a:ext uri="{FF2B5EF4-FFF2-40B4-BE49-F238E27FC236}">
                <a16:creationId xmlns:a16="http://schemas.microsoft.com/office/drawing/2014/main" id="{B303C439-E98C-4DF1-8E30-4DC116883BBD}"/>
              </a:ext>
            </a:extLst>
          </p:cNvPr>
          <p:cNvSpPr/>
          <p:nvPr/>
        </p:nvSpPr>
        <p:spPr>
          <a:xfrm>
            <a:off x="2192110" y="3389280"/>
            <a:ext cx="5314275" cy="646331"/>
          </a:xfrm>
          <a:prstGeom prst="rect">
            <a:avLst/>
          </a:prstGeom>
        </p:spPr>
        <p:txBody>
          <a:bodyPr wrap="none">
            <a:spAutoFit/>
          </a:bodyPr>
          <a:lstStyle/>
          <a:p>
            <a:r>
              <a:rPr lang="fa-IR" b="1" dirty="0"/>
              <a:t>پارالل نمودن تحت نظارت مركز ديسپاچينگ ملي </a:t>
            </a:r>
          </a:p>
          <a:p>
            <a:r>
              <a:rPr lang="fa-IR" b="1" dirty="0"/>
              <a:t> </a:t>
            </a:r>
          </a:p>
        </p:txBody>
      </p:sp>
      <p:sp>
        <p:nvSpPr>
          <p:cNvPr id="9" name="Right Brace 8">
            <a:extLst>
              <a:ext uri="{FF2B5EF4-FFF2-40B4-BE49-F238E27FC236}">
                <a16:creationId xmlns:a16="http://schemas.microsoft.com/office/drawing/2014/main" id="{11ADDD43-A24B-4369-8F2E-ECDE51C1F9CC}"/>
              </a:ext>
            </a:extLst>
          </p:cNvPr>
          <p:cNvSpPr/>
          <p:nvPr/>
        </p:nvSpPr>
        <p:spPr>
          <a:xfrm>
            <a:off x="7506385" y="2665875"/>
            <a:ext cx="388406" cy="1158118"/>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10" name="Rectangle 9">
            <a:extLst>
              <a:ext uri="{FF2B5EF4-FFF2-40B4-BE49-F238E27FC236}">
                <a16:creationId xmlns:a16="http://schemas.microsoft.com/office/drawing/2014/main" id="{83D824F0-A301-4BB2-A4C5-E86C3DA2E352}"/>
              </a:ext>
            </a:extLst>
          </p:cNvPr>
          <p:cNvSpPr/>
          <p:nvPr/>
        </p:nvSpPr>
        <p:spPr>
          <a:xfrm>
            <a:off x="6680372" y="5722678"/>
            <a:ext cx="5405647" cy="369332"/>
          </a:xfrm>
          <a:prstGeom prst="rect">
            <a:avLst/>
          </a:prstGeom>
        </p:spPr>
        <p:txBody>
          <a:bodyPr wrap="none">
            <a:spAutoFit/>
          </a:bodyPr>
          <a:lstStyle/>
          <a:p>
            <a:r>
              <a:rPr lang="fa-IR" b="1" dirty="0"/>
              <a:t>کلیه اقدا مات تحت نظارت مركز ديسپاچينگ ملي </a:t>
            </a:r>
          </a:p>
        </p:txBody>
      </p:sp>
      <p:sp>
        <p:nvSpPr>
          <p:cNvPr id="11" name="Rectangle 10">
            <a:extLst>
              <a:ext uri="{FF2B5EF4-FFF2-40B4-BE49-F238E27FC236}">
                <a16:creationId xmlns:a16="http://schemas.microsoft.com/office/drawing/2014/main" id="{BAD1B70F-33D9-4972-B44C-1B653A860D1C}"/>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6C34B3AF-794F-4E46-B4CC-7ADFA9419F90}"/>
              </a:ext>
            </a:extLst>
          </p:cNvPr>
          <p:cNvSpPr/>
          <p:nvPr/>
        </p:nvSpPr>
        <p:spPr>
          <a:xfrm>
            <a:off x="7584466" y="1168760"/>
            <a:ext cx="3927678" cy="421654"/>
          </a:xfrm>
          <a:prstGeom prst="rect">
            <a:avLst/>
          </a:prstGeom>
        </p:spPr>
        <p:txBody>
          <a:bodyPr wrap="none">
            <a:spAutoFit/>
          </a:bodyPr>
          <a:lstStyle/>
          <a:p>
            <a:pPr algn="r" rtl="1">
              <a:lnSpc>
                <a:spcPct val="107000"/>
              </a:lnSpc>
              <a:spcAft>
                <a:spcPts val="0"/>
              </a:spcAft>
            </a:pPr>
            <a:r>
              <a:rPr lang="en-US" sz="2000" b="1" dirty="0">
                <a:solidFill>
                  <a:srgbClr val="FF0000"/>
                </a:solidFill>
                <a:latin typeface="BNazaninBold"/>
                <a:ea typeface="Calibri" panose="020F0502020204030204" pitchFamily="34" charset="0"/>
                <a:cs typeface="B Nazanin" panose="00000400000000000000" pitchFamily="2" charset="-78"/>
              </a:rPr>
              <a:t>-1-1 </a:t>
            </a:r>
            <a:r>
              <a:rPr lang="fa-IR" sz="2000" b="1" dirty="0">
                <a:solidFill>
                  <a:srgbClr val="FF0000"/>
                </a:solidFill>
                <a:latin typeface="BNazaninBold"/>
                <a:ea typeface="Calibri" panose="020F0502020204030204" pitchFamily="34" charset="0"/>
                <a:cs typeface="B Nazanin" panose="00000400000000000000" pitchFamily="2" charset="-78"/>
              </a:rPr>
              <a:t>روش عمليات با وجود ارتباط مكالماتي</a:t>
            </a:r>
            <a:endParaRPr lang="en-US" sz="11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p:txBody>
      </p:sp>
      <p:sp>
        <p:nvSpPr>
          <p:cNvPr id="13" name="Rectangle 12">
            <a:extLst>
              <a:ext uri="{FF2B5EF4-FFF2-40B4-BE49-F238E27FC236}">
                <a16:creationId xmlns:a16="http://schemas.microsoft.com/office/drawing/2014/main" id="{E4394F1F-8C11-43A8-9393-3D52D8892A52}"/>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14" name="Slide Number Placeholder 13">
            <a:extLst>
              <a:ext uri="{FF2B5EF4-FFF2-40B4-BE49-F238E27FC236}">
                <a16:creationId xmlns:a16="http://schemas.microsoft.com/office/drawing/2014/main" id="{E49377F2-2902-4A92-A2B0-21BE01675BB0}"/>
              </a:ext>
            </a:extLst>
          </p:cNvPr>
          <p:cNvSpPr>
            <a:spLocks noGrp="1"/>
          </p:cNvSpPr>
          <p:nvPr>
            <p:ph type="sldNum" sz="quarter" idx="12"/>
          </p:nvPr>
        </p:nvSpPr>
        <p:spPr/>
        <p:txBody>
          <a:bodyPr/>
          <a:lstStyle/>
          <a:p>
            <a:fld id="{A3B105D7-4928-4D27-98E4-A87FDD0D1C5E}" type="slidenum">
              <a:rPr lang="fa-IR" smtClean="0"/>
              <a:t>14</a:t>
            </a:fld>
            <a:endParaRPr lang="fa-IR"/>
          </a:p>
        </p:txBody>
      </p:sp>
    </p:spTree>
    <p:extLst>
      <p:ext uri="{BB962C8B-B14F-4D97-AF65-F5344CB8AC3E}">
        <p14:creationId xmlns:p14="http://schemas.microsoft.com/office/powerpoint/2010/main" val="1250676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7E446E1-71FE-4B5C-B369-21CC68113A28}"/>
              </a:ext>
            </a:extLst>
          </p:cNvPr>
          <p:cNvSpPr txBox="1"/>
          <p:nvPr/>
        </p:nvSpPr>
        <p:spPr>
          <a:xfrm>
            <a:off x="3979074" y="3429000"/>
            <a:ext cx="4233851" cy="1107996"/>
          </a:xfrm>
          <a:prstGeom prst="rect">
            <a:avLst/>
          </a:prstGeom>
        </p:spPr>
        <p:style>
          <a:lnRef idx="0">
            <a:schemeClr val="accent4"/>
          </a:lnRef>
          <a:fillRef idx="3">
            <a:schemeClr val="accent4"/>
          </a:fillRef>
          <a:effectRef idx="3">
            <a:schemeClr val="accent4"/>
          </a:effectRef>
          <a:fontRef idx="minor">
            <a:schemeClr val="lt1"/>
          </a:fontRef>
        </p:style>
        <p:txBody>
          <a:bodyPr wrap="none" rtlCol="1">
            <a:spAutoFit/>
          </a:bodyPr>
          <a:lstStyle/>
          <a:p>
            <a:r>
              <a:rPr lang="fa-IR" sz="6600" dirty="0">
                <a:cs typeface="B Nazanin" panose="00000400000000000000" pitchFamily="2" charset="-78"/>
              </a:rPr>
              <a:t>پایان جلسه دوم</a:t>
            </a:r>
          </a:p>
        </p:txBody>
      </p:sp>
      <p:sp>
        <p:nvSpPr>
          <p:cNvPr id="3" name="Slide Number Placeholder 2">
            <a:extLst>
              <a:ext uri="{FF2B5EF4-FFF2-40B4-BE49-F238E27FC236}">
                <a16:creationId xmlns:a16="http://schemas.microsoft.com/office/drawing/2014/main" id="{7BBDCDFE-0B52-41A7-B0D4-DD3F38C6DA58}"/>
              </a:ext>
            </a:extLst>
          </p:cNvPr>
          <p:cNvSpPr>
            <a:spLocks noGrp="1"/>
          </p:cNvSpPr>
          <p:nvPr>
            <p:ph type="sldNum" sz="quarter" idx="12"/>
          </p:nvPr>
        </p:nvSpPr>
        <p:spPr/>
        <p:txBody>
          <a:bodyPr/>
          <a:lstStyle/>
          <a:p>
            <a:fld id="{A3B105D7-4928-4D27-98E4-A87FDD0D1C5E}" type="slidenum">
              <a:rPr lang="fa-IR" smtClean="0"/>
              <a:t>15</a:t>
            </a:fld>
            <a:endParaRPr lang="fa-IR"/>
          </a:p>
        </p:txBody>
      </p:sp>
    </p:spTree>
    <p:extLst>
      <p:ext uri="{BB962C8B-B14F-4D97-AF65-F5344CB8AC3E}">
        <p14:creationId xmlns:p14="http://schemas.microsoft.com/office/powerpoint/2010/main" val="1660685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23DE2D-AC15-41FB-AA93-D5D22294B09F}"/>
              </a:ext>
            </a:extLst>
          </p:cNvPr>
          <p:cNvSpPr>
            <a:spLocks noGrp="1"/>
          </p:cNvSpPr>
          <p:nvPr>
            <p:ph type="sldNum" sz="quarter" idx="12"/>
          </p:nvPr>
        </p:nvSpPr>
        <p:spPr/>
        <p:txBody>
          <a:bodyPr/>
          <a:lstStyle/>
          <a:p>
            <a:fld id="{A3B105D7-4928-4D27-98E4-A87FDD0D1C5E}" type="slidenum">
              <a:rPr lang="fa-IR" smtClean="0"/>
              <a:t>16</a:t>
            </a:fld>
            <a:endParaRPr lang="fa-IR"/>
          </a:p>
        </p:txBody>
      </p:sp>
    </p:spTree>
    <p:extLst>
      <p:ext uri="{BB962C8B-B14F-4D97-AF65-F5344CB8AC3E}">
        <p14:creationId xmlns:p14="http://schemas.microsoft.com/office/powerpoint/2010/main" val="1792289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بسم الله الرحمن الرحیم | معلی">
            <a:extLst>
              <a:ext uri="{FF2B5EF4-FFF2-40B4-BE49-F238E27FC236}">
                <a16:creationId xmlns:a16="http://schemas.microsoft.com/office/drawing/2014/main" id="{485F49CE-DCD1-41CB-9ABE-6A0523197C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4887" y="529731"/>
            <a:ext cx="2562225" cy="17811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E5D9AAB-C32D-410E-B93C-FD215E3D1CE3}"/>
              </a:ext>
            </a:extLst>
          </p:cNvPr>
          <p:cNvSpPr txBox="1"/>
          <p:nvPr/>
        </p:nvSpPr>
        <p:spPr>
          <a:xfrm>
            <a:off x="2687052" y="3962320"/>
            <a:ext cx="6817892" cy="584775"/>
          </a:xfrm>
          <a:prstGeom prst="rect">
            <a:avLst/>
          </a:prstGeom>
          <a:noFill/>
        </p:spPr>
        <p:txBody>
          <a:bodyPr wrap="none" rtlCol="1">
            <a:spAutoFit/>
          </a:bodyPr>
          <a:lstStyle/>
          <a:p>
            <a:pPr algn="r" rtl="1"/>
            <a:r>
              <a:rPr lang="fa-IR" sz="3200" b="1" dirty="0">
                <a:solidFill>
                  <a:srgbClr val="00B0F0"/>
                </a:solidFill>
                <a:cs typeface="B Majid Shadow" panose="00000400000000000000" pitchFamily="2" charset="-78"/>
              </a:rPr>
              <a:t>مقررات نگهداری وبهره برداری از شبکه</a:t>
            </a:r>
          </a:p>
        </p:txBody>
      </p:sp>
      <p:sp>
        <p:nvSpPr>
          <p:cNvPr id="5" name="TextBox 4">
            <a:extLst>
              <a:ext uri="{FF2B5EF4-FFF2-40B4-BE49-F238E27FC236}">
                <a16:creationId xmlns:a16="http://schemas.microsoft.com/office/drawing/2014/main" id="{3FA87893-C6E3-47EC-9157-2E54E7F805DF}"/>
              </a:ext>
            </a:extLst>
          </p:cNvPr>
          <p:cNvSpPr txBox="1"/>
          <p:nvPr/>
        </p:nvSpPr>
        <p:spPr>
          <a:xfrm>
            <a:off x="4798186" y="5478616"/>
            <a:ext cx="3147015" cy="523220"/>
          </a:xfrm>
          <a:prstGeom prst="rect">
            <a:avLst/>
          </a:prstGeom>
          <a:noFill/>
        </p:spPr>
        <p:txBody>
          <a:bodyPr wrap="none" rtlCol="1">
            <a:spAutoFit/>
          </a:bodyPr>
          <a:lstStyle/>
          <a:p>
            <a:r>
              <a:rPr lang="fa-IR" sz="2800" b="1" dirty="0">
                <a:solidFill>
                  <a:srgbClr val="00B0F0"/>
                </a:solidFill>
                <a:cs typeface="B Nazanin" panose="00000400000000000000" pitchFamily="2" charset="-78"/>
              </a:rPr>
              <a:t>مدرس : محمدرضا رجبی</a:t>
            </a:r>
          </a:p>
        </p:txBody>
      </p:sp>
      <p:sp>
        <p:nvSpPr>
          <p:cNvPr id="6" name="Rectangle 5">
            <a:extLst>
              <a:ext uri="{FF2B5EF4-FFF2-40B4-BE49-F238E27FC236}">
                <a16:creationId xmlns:a16="http://schemas.microsoft.com/office/drawing/2014/main" id="{510F0659-1C19-46F2-9446-9F9268095202}"/>
              </a:ext>
            </a:extLst>
          </p:cNvPr>
          <p:cNvSpPr/>
          <p:nvPr/>
        </p:nvSpPr>
        <p:spPr>
          <a:xfrm>
            <a:off x="1252603" y="2446635"/>
            <a:ext cx="9362488" cy="1384995"/>
          </a:xfrm>
          <a:prstGeom prst="rect">
            <a:avLst/>
          </a:prstGeom>
        </p:spPr>
        <p:txBody>
          <a:bodyPr wrap="square">
            <a:spAutoFit/>
          </a:bodyPr>
          <a:lstStyle/>
          <a:p>
            <a:pPr algn="ctr" rtl="1"/>
            <a:r>
              <a:rPr lang="fa-IR" sz="2800" b="1" dirty="0">
                <a:solidFill>
                  <a:srgbClr val="0C2290"/>
                </a:solidFill>
                <a:latin typeface="sahel"/>
                <a:cs typeface="2  Sepideh" panose="00000400000000000000" pitchFamily="2" charset="-78"/>
              </a:rPr>
              <a:t>امام صادق عليه السلام :</a:t>
            </a:r>
            <a:r>
              <a:rPr lang="fa-IR" sz="2800" b="1" dirty="0">
                <a:solidFill>
                  <a:srgbClr val="0C6172"/>
                </a:solidFill>
                <a:latin typeface="sahel"/>
                <a:cs typeface="2  Sepideh" panose="00000400000000000000" pitchFamily="2" charset="-78"/>
              </a:rPr>
              <a:t>لقمان به پسرش گفت: «اى پسرم! دانش را براى فخر فروشى نزد دانشمندان يا نزاع با سفيهان يا زينت مجالس ، نياموز و همچنين ، دانش را از سرِ بى رغبتى به آن و تمايل به نادانى ، رها نكن» </a:t>
            </a:r>
            <a:endParaRPr lang="fa-IR" sz="2800" b="1" dirty="0">
              <a:cs typeface="2  Sepideh" panose="00000400000000000000" pitchFamily="2" charset="-78"/>
            </a:endParaRPr>
          </a:p>
        </p:txBody>
      </p:sp>
      <p:sp>
        <p:nvSpPr>
          <p:cNvPr id="7" name="Slide Number Placeholder 6">
            <a:extLst>
              <a:ext uri="{FF2B5EF4-FFF2-40B4-BE49-F238E27FC236}">
                <a16:creationId xmlns:a16="http://schemas.microsoft.com/office/drawing/2014/main" id="{B65317D2-F4D8-473F-84AD-890F3A807902}"/>
              </a:ext>
            </a:extLst>
          </p:cNvPr>
          <p:cNvSpPr>
            <a:spLocks noGrp="1"/>
          </p:cNvSpPr>
          <p:nvPr>
            <p:ph type="sldNum" sz="quarter" idx="12"/>
          </p:nvPr>
        </p:nvSpPr>
        <p:spPr/>
        <p:txBody>
          <a:bodyPr/>
          <a:lstStyle/>
          <a:p>
            <a:fld id="{A3B105D7-4928-4D27-98E4-A87FDD0D1C5E}" type="slidenum">
              <a:rPr lang="fa-IR" smtClean="0"/>
              <a:t>17</a:t>
            </a:fld>
            <a:endParaRPr lang="fa-IR"/>
          </a:p>
        </p:txBody>
      </p:sp>
      <p:sp>
        <p:nvSpPr>
          <p:cNvPr id="8" name="TextBox 7">
            <a:extLst>
              <a:ext uri="{FF2B5EF4-FFF2-40B4-BE49-F238E27FC236}">
                <a16:creationId xmlns:a16="http://schemas.microsoft.com/office/drawing/2014/main" id="{8277067C-F1D4-4F8A-8E7B-72B52EE461E8}"/>
              </a:ext>
            </a:extLst>
          </p:cNvPr>
          <p:cNvSpPr txBox="1"/>
          <p:nvPr/>
        </p:nvSpPr>
        <p:spPr>
          <a:xfrm>
            <a:off x="3260927" y="4763151"/>
            <a:ext cx="6548588" cy="523220"/>
          </a:xfrm>
          <a:prstGeom prst="rect">
            <a:avLst/>
          </a:prstGeom>
          <a:noFill/>
        </p:spPr>
        <p:txBody>
          <a:bodyPr wrap="none" rtlCol="1">
            <a:spAutoFit/>
          </a:bodyPr>
          <a:lstStyle/>
          <a:p>
            <a:r>
              <a:rPr lang="fa-IR" sz="2800" b="1" dirty="0">
                <a:solidFill>
                  <a:srgbClr val="00B0F0"/>
                </a:solidFill>
                <a:cs typeface="B Nazanin" panose="00000400000000000000" pitchFamily="2" charset="-78"/>
              </a:rPr>
              <a:t>آموزشکده فنی پسران امام صادق (ع) آستانه اشرفیه</a:t>
            </a:r>
          </a:p>
        </p:txBody>
      </p:sp>
    </p:spTree>
    <p:extLst>
      <p:ext uri="{BB962C8B-B14F-4D97-AF65-F5344CB8AC3E}">
        <p14:creationId xmlns:p14="http://schemas.microsoft.com/office/powerpoint/2010/main" val="1645538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0F2A81D-2A59-44FE-9739-372BEF263AD4}"/>
              </a:ext>
            </a:extLst>
          </p:cNvPr>
          <p:cNvSpPr>
            <a:spLocks noGrp="1"/>
          </p:cNvSpPr>
          <p:nvPr>
            <p:ph type="sldNum" sz="quarter" idx="12"/>
          </p:nvPr>
        </p:nvSpPr>
        <p:spPr/>
        <p:txBody>
          <a:bodyPr/>
          <a:lstStyle/>
          <a:p>
            <a:fld id="{A3B105D7-4928-4D27-98E4-A87FDD0D1C5E}" type="slidenum">
              <a:rPr lang="fa-IR" smtClean="0"/>
              <a:t>18</a:t>
            </a:fld>
            <a:endParaRPr lang="fa-IR"/>
          </a:p>
        </p:txBody>
      </p:sp>
      <p:pic>
        <p:nvPicPr>
          <p:cNvPr id="3" name="Picture 2">
            <a:extLst>
              <a:ext uri="{FF2B5EF4-FFF2-40B4-BE49-F238E27FC236}">
                <a16:creationId xmlns:a16="http://schemas.microsoft.com/office/drawing/2014/main" id="{16AABF81-E3F0-4345-AB51-D7264115A8E6}"/>
              </a:ext>
            </a:extLst>
          </p:cNvPr>
          <p:cNvPicPr>
            <a:picLocks noChangeAspect="1"/>
          </p:cNvPicPr>
          <p:nvPr/>
        </p:nvPicPr>
        <p:blipFill>
          <a:blip r:embed="rId2"/>
          <a:stretch>
            <a:fillRect/>
          </a:stretch>
        </p:blipFill>
        <p:spPr>
          <a:xfrm>
            <a:off x="6505329" y="157926"/>
            <a:ext cx="5453481" cy="3656837"/>
          </a:xfrm>
          <a:prstGeom prst="rect">
            <a:avLst/>
          </a:prstGeom>
        </p:spPr>
      </p:pic>
      <p:pic>
        <p:nvPicPr>
          <p:cNvPr id="4" name="Picture 3">
            <a:extLst>
              <a:ext uri="{FF2B5EF4-FFF2-40B4-BE49-F238E27FC236}">
                <a16:creationId xmlns:a16="http://schemas.microsoft.com/office/drawing/2014/main" id="{012206CF-5244-494A-B99C-F33B26CF9A33}"/>
              </a:ext>
            </a:extLst>
          </p:cNvPr>
          <p:cNvPicPr>
            <a:picLocks noChangeAspect="1"/>
          </p:cNvPicPr>
          <p:nvPr/>
        </p:nvPicPr>
        <p:blipFill>
          <a:blip r:embed="rId3"/>
          <a:stretch>
            <a:fillRect/>
          </a:stretch>
        </p:blipFill>
        <p:spPr>
          <a:xfrm>
            <a:off x="1168704" y="2170531"/>
            <a:ext cx="7369176" cy="4300943"/>
          </a:xfrm>
          <a:prstGeom prst="rect">
            <a:avLst/>
          </a:prstGeom>
        </p:spPr>
      </p:pic>
    </p:spTree>
    <p:extLst>
      <p:ext uri="{BB962C8B-B14F-4D97-AF65-F5344CB8AC3E}">
        <p14:creationId xmlns:p14="http://schemas.microsoft.com/office/powerpoint/2010/main" val="2652486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5A832B-B8DF-425C-8920-79E351EAF2AD}"/>
              </a:ext>
            </a:extLst>
          </p:cNvPr>
          <p:cNvSpPr>
            <a:spLocks noGrp="1"/>
          </p:cNvSpPr>
          <p:nvPr>
            <p:ph type="sldNum" sz="quarter" idx="12"/>
          </p:nvPr>
        </p:nvSpPr>
        <p:spPr/>
        <p:txBody>
          <a:bodyPr/>
          <a:lstStyle/>
          <a:p>
            <a:fld id="{A3B105D7-4928-4D27-98E4-A87FDD0D1C5E}" type="slidenum">
              <a:rPr lang="fa-IR" smtClean="0"/>
              <a:t>19</a:t>
            </a:fld>
            <a:endParaRPr lang="fa-IR"/>
          </a:p>
        </p:txBody>
      </p:sp>
      <p:pic>
        <p:nvPicPr>
          <p:cNvPr id="4" name="Picture 3">
            <a:extLst>
              <a:ext uri="{FF2B5EF4-FFF2-40B4-BE49-F238E27FC236}">
                <a16:creationId xmlns:a16="http://schemas.microsoft.com/office/drawing/2014/main" id="{FA5B0AE4-1F54-4DF1-B1F2-3B6C8F057EE0}"/>
              </a:ext>
            </a:extLst>
          </p:cNvPr>
          <p:cNvPicPr>
            <a:picLocks noChangeAspect="1"/>
          </p:cNvPicPr>
          <p:nvPr/>
        </p:nvPicPr>
        <p:blipFill>
          <a:blip r:embed="rId2"/>
          <a:stretch>
            <a:fillRect/>
          </a:stretch>
        </p:blipFill>
        <p:spPr>
          <a:xfrm>
            <a:off x="2316671" y="373020"/>
            <a:ext cx="8560468" cy="6023735"/>
          </a:xfrm>
          <a:prstGeom prst="rect">
            <a:avLst/>
          </a:prstGeo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7E8B0E5B-D4B3-4EA1-8ABE-10D46892B8EC}"/>
                  </a:ext>
                </a:extLst>
              </p14:cNvPr>
              <p14:cNvContentPartPr/>
              <p14:nvPr/>
            </p14:nvContentPartPr>
            <p14:xfrm>
              <a:off x="7863984" y="2106168"/>
              <a:ext cx="1389960" cy="76680"/>
            </p14:xfrm>
          </p:contentPart>
        </mc:Choice>
        <mc:Fallback xmlns="">
          <p:pic>
            <p:nvPicPr>
              <p:cNvPr id="3" name="Ink 2">
                <a:extLst>
                  <a:ext uri="{FF2B5EF4-FFF2-40B4-BE49-F238E27FC236}">
                    <a16:creationId xmlns:a16="http://schemas.microsoft.com/office/drawing/2014/main" id="{7E8B0E5B-D4B3-4EA1-8ABE-10D46892B8EC}"/>
                  </a:ext>
                </a:extLst>
              </p:cNvPr>
              <p:cNvPicPr/>
              <p:nvPr/>
            </p:nvPicPr>
            <p:blipFill>
              <a:blip r:embed="rId4"/>
              <a:stretch>
                <a:fillRect/>
              </a:stretch>
            </p:blipFill>
            <p:spPr>
              <a:xfrm>
                <a:off x="7827984" y="2034168"/>
                <a:ext cx="1461600" cy="220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0ECEE264-B1CD-4584-A868-92AAF03242E2}"/>
                  </a:ext>
                </a:extLst>
              </p14:cNvPr>
              <p14:cNvContentPartPr/>
              <p14:nvPr/>
            </p14:nvContentPartPr>
            <p14:xfrm>
              <a:off x="3011544" y="2033088"/>
              <a:ext cx="1646280" cy="130320"/>
            </p14:xfrm>
          </p:contentPart>
        </mc:Choice>
        <mc:Fallback xmlns="">
          <p:pic>
            <p:nvPicPr>
              <p:cNvPr id="5" name="Ink 4">
                <a:extLst>
                  <a:ext uri="{FF2B5EF4-FFF2-40B4-BE49-F238E27FC236}">
                    <a16:creationId xmlns:a16="http://schemas.microsoft.com/office/drawing/2014/main" id="{0ECEE264-B1CD-4584-A868-92AAF03242E2}"/>
                  </a:ext>
                </a:extLst>
              </p:cNvPr>
              <p:cNvPicPr/>
              <p:nvPr/>
            </p:nvPicPr>
            <p:blipFill>
              <a:blip r:embed="rId6"/>
              <a:stretch>
                <a:fillRect/>
              </a:stretch>
            </p:blipFill>
            <p:spPr>
              <a:xfrm>
                <a:off x="2975544" y="1961088"/>
                <a:ext cx="1717920" cy="273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12C2A72B-FE6B-492B-BA53-720829616E41}"/>
                  </a:ext>
                </a:extLst>
              </p14:cNvPr>
              <p14:cNvContentPartPr/>
              <p14:nvPr/>
            </p14:nvContentPartPr>
            <p14:xfrm>
              <a:off x="6156864" y="3384888"/>
              <a:ext cx="2512080" cy="151200"/>
            </p14:xfrm>
          </p:contentPart>
        </mc:Choice>
        <mc:Fallback xmlns="">
          <p:pic>
            <p:nvPicPr>
              <p:cNvPr id="6" name="Ink 5">
                <a:extLst>
                  <a:ext uri="{FF2B5EF4-FFF2-40B4-BE49-F238E27FC236}">
                    <a16:creationId xmlns:a16="http://schemas.microsoft.com/office/drawing/2014/main" id="{12C2A72B-FE6B-492B-BA53-720829616E41}"/>
                  </a:ext>
                </a:extLst>
              </p:cNvPr>
              <p:cNvPicPr/>
              <p:nvPr/>
            </p:nvPicPr>
            <p:blipFill>
              <a:blip r:embed="rId8"/>
              <a:stretch>
                <a:fillRect/>
              </a:stretch>
            </p:blipFill>
            <p:spPr>
              <a:xfrm>
                <a:off x="6120864" y="3312888"/>
                <a:ext cx="2583720" cy="2948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Ink 6">
                <a:extLst>
                  <a:ext uri="{FF2B5EF4-FFF2-40B4-BE49-F238E27FC236}">
                    <a16:creationId xmlns:a16="http://schemas.microsoft.com/office/drawing/2014/main" id="{90E5B040-82EA-4E7A-884C-5335BC37A552}"/>
                  </a:ext>
                </a:extLst>
              </p14:cNvPr>
              <p14:cNvContentPartPr/>
              <p14:nvPr/>
            </p14:nvContentPartPr>
            <p14:xfrm>
              <a:off x="2999304" y="3412968"/>
              <a:ext cx="2365560" cy="89280"/>
            </p14:xfrm>
          </p:contentPart>
        </mc:Choice>
        <mc:Fallback xmlns="">
          <p:pic>
            <p:nvPicPr>
              <p:cNvPr id="7" name="Ink 6">
                <a:extLst>
                  <a:ext uri="{FF2B5EF4-FFF2-40B4-BE49-F238E27FC236}">
                    <a16:creationId xmlns:a16="http://schemas.microsoft.com/office/drawing/2014/main" id="{90E5B040-82EA-4E7A-884C-5335BC37A552}"/>
                  </a:ext>
                </a:extLst>
              </p:cNvPr>
              <p:cNvPicPr/>
              <p:nvPr/>
            </p:nvPicPr>
            <p:blipFill>
              <a:blip r:embed="rId10"/>
              <a:stretch>
                <a:fillRect/>
              </a:stretch>
            </p:blipFill>
            <p:spPr>
              <a:xfrm>
                <a:off x="2963304" y="3340968"/>
                <a:ext cx="2437200" cy="23292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Ink 7">
                <a:extLst>
                  <a:ext uri="{FF2B5EF4-FFF2-40B4-BE49-F238E27FC236}">
                    <a16:creationId xmlns:a16="http://schemas.microsoft.com/office/drawing/2014/main" id="{C6AC5928-7AB9-477F-8718-20E5E3D0486B}"/>
                  </a:ext>
                </a:extLst>
              </p14:cNvPr>
              <p14:cNvContentPartPr/>
              <p14:nvPr/>
            </p14:nvContentPartPr>
            <p14:xfrm>
              <a:off x="2767464" y="4656408"/>
              <a:ext cx="6084360" cy="262440"/>
            </p14:xfrm>
          </p:contentPart>
        </mc:Choice>
        <mc:Fallback xmlns="">
          <p:pic>
            <p:nvPicPr>
              <p:cNvPr id="8" name="Ink 7">
                <a:extLst>
                  <a:ext uri="{FF2B5EF4-FFF2-40B4-BE49-F238E27FC236}">
                    <a16:creationId xmlns:a16="http://schemas.microsoft.com/office/drawing/2014/main" id="{C6AC5928-7AB9-477F-8718-20E5E3D0486B}"/>
                  </a:ext>
                </a:extLst>
              </p:cNvPr>
              <p:cNvPicPr/>
              <p:nvPr/>
            </p:nvPicPr>
            <p:blipFill>
              <a:blip r:embed="rId12"/>
              <a:stretch>
                <a:fillRect/>
              </a:stretch>
            </p:blipFill>
            <p:spPr>
              <a:xfrm>
                <a:off x="2731464" y="4584408"/>
                <a:ext cx="6156000" cy="406080"/>
              </a:xfrm>
              <a:prstGeom prst="rect">
                <a:avLst/>
              </a:prstGeom>
            </p:spPr>
          </p:pic>
        </mc:Fallback>
      </mc:AlternateContent>
    </p:spTree>
    <p:extLst>
      <p:ext uri="{BB962C8B-B14F-4D97-AF65-F5344CB8AC3E}">
        <p14:creationId xmlns:p14="http://schemas.microsoft.com/office/powerpoint/2010/main" val="4199455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6D8F644-A37A-4A03-81FB-04913BD54348}"/>
              </a:ext>
            </a:extLst>
          </p:cNvPr>
          <p:cNvSpPr>
            <a:spLocks noGrp="1"/>
          </p:cNvSpPr>
          <p:nvPr>
            <p:ph type="sldNum" sz="quarter" idx="12"/>
          </p:nvPr>
        </p:nvSpPr>
        <p:spPr/>
        <p:txBody>
          <a:bodyPr/>
          <a:lstStyle/>
          <a:p>
            <a:fld id="{A3B105D7-4928-4D27-98E4-A87FDD0D1C5E}" type="slidenum">
              <a:rPr lang="fa-IR" smtClean="0"/>
              <a:t>2</a:t>
            </a:fld>
            <a:endParaRPr lang="fa-IR"/>
          </a:p>
        </p:txBody>
      </p:sp>
      <p:sp>
        <p:nvSpPr>
          <p:cNvPr id="3" name="Rectangle 2">
            <a:extLst>
              <a:ext uri="{FF2B5EF4-FFF2-40B4-BE49-F238E27FC236}">
                <a16:creationId xmlns:a16="http://schemas.microsoft.com/office/drawing/2014/main" id="{7534E6C2-2216-41BE-B5D7-4244CD39131D}"/>
              </a:ext>
            </a:extLst>
          </p:cNvPr>
          <p:cNvSpPr/>
          <p:nvPr/>
        </p:nvSpPr>
        <p:spPr>
          <a:xfrm>
            <a:off x="1456042" y="1152907"/>
            <a:ext cx="10032696" cy="5152051"/>
          </a:xfrm>
          <a:prstGeom prst="rect">
            <a:avLst/>
          </a:prstGeom>
        </p:spPr>
        <p:txBody>
          <a:bodyPr wrap="square">
            <a:spAutoFit/>
          </a:bodyPr>
          <a:lstStyle/>
          <a:p>
            <a:pPr algn="r" rtl="1">
              <a:lnSpc>
                <a:spcPct val="107000"/>
              </a:lnSpc>
              <a:spcAft>
                <a:spcPts val="0"/>
              </a:spcAft>
            </a:pP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شبکه:</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یک "شبکه" عبارتست از یک سری پست ها، خطوط، کابل‌ها و سایر تجهیزات الکتریکی که به</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 منظور انتقال انرژی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از نیروگاه‌ها به مصرف کننده نهایـــی متصل شده اند.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دامنه شبکه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ممکن است، به عواملی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غیر از گروه بندی الکتریکی اتصالات یا تجهیزات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محدود شود.</a:t>
            </a:r>
          </a:p>
          <a:p>
            <a:pPr algn="r" rtl="1">
              <a:lnSpc>
                <a:spcPct val="107000"/>
              </a:lnSpc>
              <a:spcAft>
                <a:spcPts val="0"/>
              </a:spcAft>
            </a:pP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به عنوان مثال، ممکن است محدودیتی بر یک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ناحیه جغرافیایی خاص</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یک ولتاژ</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یک نوع جریان، یک مالکیت مطرح باشد یا ممکن است که آن تابعی از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مرز بین نیروگاه‌ها و مصرف کننده‌های انرژی الکتریکی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باشد.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شبکه به هم پیوسته:</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b="1" dirty="0">
                <a:cs typeface="B Nazanin" panose="00000400000000000000" pitchFamily="2" charset="-78"/>
              </a:rPr>
              <a:t>مجموعه ژنراتورها و مصرف کننده ها ، که از طريق خطوط انتقال به هم وصل شوند ، سيستم به هم پيوسته نامند . شبکه به هم پيوسته مي تواند </a:t>
            </a:r>
            <a:r>
              <a:rPr lang="fa-IR" b="1" dirty="0">
                <a:solidFill>
                  <a:schemeClr val="accent6">
                    <a:lumMod val="75000"/>
                  </a:schemeClr>
                </a:solidFill>
                <a:cs typeface="B Nazanin" panose="00000400000000000000" pitchFamily="2" charset="-78"/>
              </a:rPr>
              <a:t>ملي يا فرا ملي </a:t>
            </a:r>
            <a:r>
              <a:rPr lang="fa-IR" b="1" dirty="0">
                <a:cs typeface="B Nazanin" panose="00000400000000000000" pitchFamily="2" charset="-78"/>
              </a:rPr>
              <a:t>باشد که مي تواند سيستم هاي شبکه اي مختلفي را در سراسر کشور به هم ربط دهد شبکه به هم پيوسته </a:t>
            </a:r>
            <a:r>
              <a:rPr lang="fa-IR" b="1" dirty="0">
                <a:solidFill>
                  <a:schemeClr val="accent6">
                    <a:lumMod val="75000"/>
                  </a:schemeClr>
                </a:solidFill>
                <a:cs typeface="B Nazanin" panose="00000400000000000000" pitchFamily="2" charset="-78"/>
              </a:rPr>
              <a:t>امکان توزيع اقتصادي برق</a:t>
            </a:r>
            <a:r>
              <a:rPr lang="fa-IR" b="1" dirty="0">
                <a:cs typeface="B Nazanin" panose="00000400000000000000" pitchFamily="2" charset="-78"/>
              </a:rPr>
              <a:t> را فراهم مي نمايد. اين شبکه مي تواند در بعضي از نقاط به </a:t>
            </a:r>
            <a:r>
              <a:rPr lang="fa-IR" b="1" dirty="0">
                <a:solidFill>
                  <a:schemeClr val="accent6">
                    <a:lumMod val="75000"/>
                  </a:schemeClr>
                </a:solidFill>
                <a:cs typeface="B Nazanin" panose="00000400000000000000" pitchFamily="2" charset="-78"/>
              </a:rPr>
              <a:t>سيستم برق کشور هاي همسا</a:t>
            </a:r>
            <a:r>
              <a:rPr lang="fa-IR" b="1" dirty="0">
                <a:cs typeface="B Nazanin" panose="00000400000000000000" pitchFamily="2" charset="-78"/>
              </a:rPr>
              <a:t>يه متصل گردد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خارج از شبکه:</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شبکه‌های منطقه ای، استانی و یا شبکه‌های جزیره‌ای که به شبکه‌های مجاور یا شبکه بهم پیوسته سراسری ارتباط و اتصال نداشته باشند.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EE6CEEC-DB56-4BF8-B59C-D811393C1955}"/>
              </a:ext>
            </a:extLst>
          </p:cNvPr>
          <p:cNvSpPr/>
          <p:nvPr/>
        </p:nvSpPr>
        <p:spPr>
          <a:xfrm>
            <a:off x="2091542" y="399086"/>
            <a:ext cx="9568646" cy="750975"/>
          </a:xfrm>
          <a:prstGeom prst="rect">
            <a:avLst/>
          </a:prstGeom>
        </p:spPr>
        <p:txBody>
          <a:bodyPr wrap="none">
            <a:spAutoFit/>
          </a:bodyPr>
          <a:lstStyle/>
          <a:p>
            <a:pPr algn="r" rtl="1">
              <a:lnSpc>
                <a:spcPct val="107000"/>
              </a:lnSpc>
              <a:spcAft>
                <a:spcPts val="0"/>
              </a:spcAft>
            </a:pPr>
            <a:r>
              <a:rPr lang="fa-IR" sz="4000" b="1" dirty="0">
                <a:solidFill>
                  <a:srgbClr val="FF0000"/>
                </a:solidFill>
                <a:latin typeface="Tahoma" panose="020B0604030504040204" pitchFamily="34" charset="0"/>
                <a:ea typeface="Calibri" panose="020F0502020204030204" pitchFamily="34" charset="0"/>
                <a:cs typeface="B Nazanin" panose="00000400000000000000" pitchFamily="2" charset="-78"/>
              </a:rPr>
              <a:t>برخی از اصطلاحات و تعاریف مهم در شبکه انتقال برق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5192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4A47A2-58C7-415B-8F3B-F62BE6DE56D9}"/>
              </a:ext>
            </a:extLst>
          </p:cNvPr>
          <p:cNvSpPr>
            <a:spLocks noGrp="1"/>
          </p:cNvSpPr>
          <p:nvPr>
            <p:ph type="sldNum" sz="quarter" idx="12"/>
          </p:nvPr>
        </p:nvSpPr>
        <p:spPr/>
        <p:txBody>
          <a:bodyPr/>
          <a:lstStyle/>
          <a:p>
            <a:fld id="{A3B105D7-4928-4D27-98E4-A87FDD0D1C5E}" type="slidenum">
              <a:rPr lang="fa-IR" smtClean="0"/>
              <a:t>20</a:t>
            </a:fld>
            <a:endParaRPr lang="fa-IR"/>
          </a:p>
        </p:txBody>
      </p:sp>
      <p:pic>
        <p:nvPicPr>
          <p:cNvPr id="4" name="Picture 3">
            <a:extLst>
              <a:ext uri="{FF2B5EF4-FFF2-40B4-BE49-F238E27FC236}">
                <a16:creationId xmlns:a16="http://schemas.microsoft.com/office/drawing/2014/main" id="{4EB1F4AE-5D8D-41E5-876A-F3EC947E7E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2563" y="583115"/>
            <a:ext cx="8678863" cy="5691770"/>
          </a:xfrm>
          <a:prstGeom prst="rect">
            <a:avLst/>
          </a:prstGeom>
        </p:spPr>
      </p:pic>
    </p:spTree>
    <p:extLst>
      <p:ext uri="{BB962C8B-B14F-4D97-AF65-F5344CB8AC3E}">
        <p14:creationId xmlns:p14="http://schemas.microsoft.com/office/powerpoint/2010/main" val="2980217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33C877E-9D5E-4A12-A0ED-CFCA1452DB10}"/>
              </a:ext>
            </a:extLst>
          </p:cNvPr>
          <p:cNvSpPr>
            <a:spLocks noGrp="1"/>
          </p:cNvSpPr>
          <p:nvPr>
            <p:ph type="sldNum" sz="quarter" idx="12"/>
          </p:nvPr>
        </p:nvSpPr>
        <p:spPr/>
        <p:txBody>
          <a:bodyPr/>
          <a:lstStyle/>
          <a:p>
            <a:fld id="{A3B105D7-4928-4D27-98E4-A87FDD0D1C5E}" type="slidenum">
              <a:rPr lang="fa-IR" smtClean="0"/>
              <a:t>21</a:t>
            </a:fld>
            <a:endParaRPr lang="fa-IR"/>
          </a:p>
        </p:txBody>
      </p:sp>
      <p:pic>
        <p:nvPicPr>
          <p:cNvPr id="3" name="Picture 2">
            <a:extLst>
              <a:ext uri="{FF2B5EF4-FFF2-40B4-BE49-F238E27FC236}">
                <a16:creationId xmlns:a16="http://schemas.microsoft.com/office/drawing/2014/main" id="{E7A1BEC2-3B0E-4923-9116-D78F64EEB9FA}"/>
              </a:ext>
            </a:extLst>
          </p:cNvPr>
          <p:cNvPicPr>
            <a:picLocks noChangeAspect="1"/>
          </p:cNvPicPr>
          <p:nvPr/>
        </p:nvPicPr>
        <p:blipFill>
          <a:blip r:embed="rId2"/>
          <a:stretch>
            <a:fillRect/>
          </a:stretch>
        </p:blipFill>
        <p:spPr>
          <a:xfrm>
            <a:off x="2368196" y="708216"/>
            <a:ext cx="8950616" cy="5441568"/>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44E4BF47-8386-4BC8-9B0F-6D664BC16F75}"/>
                  </a:ext>
                </a:extLst>
              </p14:cNvPr>
              <p14:cNvContentPartPr/>
              <p14:nvPr/>
            </p14:nvContentPartPr>
            <p14:xfrm>
              <a:off x="7400664" y="4023528"/>
              <a:ext cx="1975320" cy="158760"/>
            </p14:xfrm>
          </p:contentPart>
        </mc:Choice>
        <mc:Fallback xmlns="">
          <p:pic>
            <p:nvPicPr>
              <p:cNvPr id="4" name="Ink 3">
                <a:extLst>
                  <a:ext uri="{FF2B5EF4-FFF2-40B4-BE49-F238E27FC236}">
                    <a16:creationId xmlns:a16="http://schemas.microsoft.com/office/drawing/2014/main" id="{44E4BF47-8386-4BC8-9B0F-6D664BC16F75}"/>
                  </a:ext>
                </a:extLst>
              </p:cNvPr>
              <p:cNvPicPr/>
              <p:nvPr/>
            </p:nvPicPr>
            <p:blipFill>
              <a:blip r:embed="rId4"/>
              <a:stretch>
                <a:fillRect/>
              </a:stretch>
            </p:blipFill>
            <p:spPr>
              <a:xfrm>
                <a:off x="7364664" y="3951528"/>
                <a:ext cx="2046960" cy="302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97D578FE-89EC-4404-8746-108AFBDC9E31}"/>
                  </a:ext>
                </a:extLst>
              </p14:cNvPr>
              <p14:cNvContentPartPr/>
              <p14:nvPr/>
            </p14:nvContentPartPr>
            <p14:xfrm>
              <a:off x="3608784" y="4081848"/>
              <a:ext cx="3084840" cy="102960"/>
            </p14:xfrm>
          </p:contentPart>
        </mc:Choice>
        <mc:Fallback xmlns="">
          <p:pic>
            <p:nvPicPr>
              <p:cNvPr id="5" name="Ink 4">
                <a:extLst>
                  <a:ext uri="{FF2B5EF4-FFF2-40B4-BE49-F238E27FC236}">
                    <a16:creationId xmlns:a16="http://schemas.microsoft.com/office/drawing/2014/main" id="{97D578FE-89EC-4404-8746-108AFBDC9E31}"/>
                  </a:ext>
                </a:extLst>
              </p:cNvPr>
              <p:cNvPicPr/>
              <p:nvPr/>
            </p:nvPicPr>
            <p:blipFill>
              <a:blip r:embed="rId6"/>
              <a:stretch>
                <a:fillRect/>
              </a:stretch>
            </p:blipFill>
            <p:spPr>
              <a:xfrm>
                <a:off x="3572784" y="4009848"/>
                <a:ext cx="3156480" cy="246600"/>
              </a:xfrm>
              <a:prstGeom prst="rect">
                <a:avLst/>
              </a:prstGeom>
            </p:spPr>
          </p:pic>
        </mc:Fallback>
      </mc:AlternateContent>
    </p:spTree>
    <p:extLst>
      <p:ext uri="{BB962C8B-B14F-4D97-AF65-F5344CB8AC3E}">
        <p14:creationId xmlns:p14="http://schemas.microsoft.com/office/powerpoint/2010/main" val="1225859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CD691D0-D00C-4200-B4C9-3C6CFF806B3D}"/>
              </a:ext>
            </a:extLst>
          </p:cNvPr>
          <p:cNvSpPr>
            <a:spLocks noGrp="1"/>
          </p:cNvSpPr>
          <p:nvPr>
            <p:ph type="sldNum" sz="quarter" idx="12"/>
          </p:nvPr>
        </p:nvSpPr>
        <p:spPr/>
        <p:txBody>
          <a:bodyPr/>
          <a:lstStyle/>
          <a:p>
            <a:fld id="{A3B105D7-4928-4D27-98E4-A87FDD0D1C5E}" type="slidenum">
              <a:rPr lang="fa-IR" smtClean="0"/>
              <a:t>22</a:t>
            </a:fld>
            <a:endParaRPr lang="fa-IR"/>
          </a:p>
        </p:txBody>
      </p:sp>
      <p:pic>
        <p:nvPicPr>
          <p:cNvPr id="3" name="Picture 2">
            <a:extLst>
              <a:ext uri="{FF2B5EF4-FFF2-40B4-BE49-F238E27FC236}">
                <a16:creationId xmlns:a16="http://schemas.microsoft.com/office/drawing/2014/main" id="{A40FEFA9-C463-4A5B-8626-7000CD929016}"/>
              </a:ext>
            </a:extLst>
          </p:cNvPr>
          <p:cNvPicPr>
            <a:picLocks noChangeAspect="1"/>
          </p:cNvPicPr>
          <p:nvPr/>
        </p:nvPicPr>
        <p:blipFill>
          <a:blip r:embed="rId2"/>
          <a:stretch>
            <a:fillRect/>
          </a:stretch>
        </p:blipFill>
        <p:spPr>
          <a:xfrm>
            <a:off x="2653948" y="651019"/>
            <a:ext cx="9006240" cy="5555962"/>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52B5D77E-8CF2-4881-BF61-D27B3806806B}"/>
                  </a:ext>
                </a:extLst>
              </p14:cNvPr>
              <p14:cNvContentPartPr/>
              <p14:nvPr/>
            </p14:nvContentPartPr>
            <p14:xfrm>
              <a:off x="10167984" y="2526648"/>
              <a:ext cx="829440" cy="58320"/>
            </p14:xfrm>
          </p:contentPart>
        </mc:Choice>
        <mc:Fallback xmlns="">
          <p:pic>
            <p:nvPicPr>
              <p:cNvPr id="4" name="Ink 3">
                <a:extLst>
                  <a:ext uri="{FF2B5EF4-FFF2-40B4-BE49-F238E27FC236}">
                    <a16:creationId xmlns:a16="http://schemas.microsoft.com/office/drawing/2014/main" id="{52B5D77E-8CF2-4881-BF61-D27B3806806B}"/>
                  </a:ext>
                </a:extLst>
              </p:cNvPr>
              <p:cNvPicPr/>
              <p:nvPr/>
            </p:nvPicPr>
            <p:blipFill>
              <a:blip r:embed="rId4"/>
              <a:stretch>
                <a:fillRect/>
              </a:stretch>
            </p:blipFill>
            <p:spPr>
              <a:xfrm>
                <a:off x="10131984" y="2454648"/>
                <a:ext cx="901080" cy="2019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B99483F3-1459-4EF1-BF5A-F5B831FBB6A8}"/>
                  </a:ext>
                </a:extLst>
              </p14:cNvPr>
              <p14:cNvContentPartPr/>
              <p14:nvPr/>
            </p14:nvContentPartPr>
            <p14:xfrm>
              <a:off x="9521784" y="4058088"/>
              <a:ext cx="1439280" cy="75240"/>
            </p14:xfrm>
          </p:contentPart>
        </mc:Choice>
        <mc:Fallback xmlns="">
          <p:pic>
            <p:nvPicPr>
              <p:cNvPr id="5" name="Ink 4">
                <a:extLst>
                  <a:ext uri="{FF2B5EF4-FFF2-40B4-BE49-F238E27FC236}">
                    <a16:creationId xmlns:a16="http://schemas.microsoft.com/office/drawing/2014/main" id="{B99483F3-1459-4EF1-BF5A-F5B831FBB6A8}"/>
                  </a:ext>
                </a:extLst>
              </p:cNvPr>
              <p:cNvPicPr/>
              <p:nvPr/>
            </p:nvPicPr>
            <p:blipFill>
              <a:blip r:embed="rId6"/>
              <a:stretch>
                <a:fillRect/>
              </a:stretch>
            </p:blipFill>
            <p:spPr>
              <a:xfrm>
                <a:off x="9485784" y="3986088"/>
                <a:ext cx="1510920" cy="218880"/>
              </a:xfrm>
              <a:prstGeom prst="rect">
                <a:avLst/>
              </a:prstGeom>
            </p:spPr>
          </p:pic>
        </mc:Fallback>
      </mc:AlternateContent>
    </p:spTree>
    <p:extLst>
      <p:ext uri="{BB962C8B-B14F-4D97-AF65-F5344CB8AC3E}">
        <p14:creationId xmlns:p14="http://schemas.microsoft.com/office/powerpoint/2010/main" val="161824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7A0A7F-491C-4D4C-894D-0FF2E4E99E0D}"/>
              </a:ext>
            </a:extLst>
          </p:cNvPr>
          <p:cNvSpPr>
            <a:spLocks noGrp="1"/>
          </p:cNvSpPr>
          <p:nvPr>
            <p:ph type="sldNum" sz="quarter" idx="12"/>
          </p:nvPr>
        </p:nvSpPr>
        <p:spPr/>
        <p:txBody>
          <a:bodyPr/>
          <a:lstStyle/>
          <a:p>
            <a:fld id="{A3B105D7-4928-4D27-98E4-A87FDD0D1C5E}" type="slidenum">
              <a:rPr lang="fa-IR" smtClean="0"/>
              <a:t>23</a:t>
            </a:fld>
            <a:endParaRPr lang="fa-IR"/>
          </a:p>
        </p:txBody>
      </p:sp>
      <p:pic>
        <p:nvPicPr>
          <p:cNvPr id="3" name="Picture 2">
            <a:extLst>
              <a:ext uri="{FF2B5EF4-FFF2-40B4-BE49-F238E27FC236}">
                <a16:creationId xmlns:a16="http://schemas.microsoft.com/office/drawing/2014/main" id="{8F254A4F-5180-47F7-8DED-1C7ACBDE54E5}"/>
              </a:ext>
            </a:extLst>
          </p:cNvPr>
          <p:cNvPicPr>
            <a:picLocks noChangeAspect="1"/>
          </p:cNvPicPr>
          <p:nvPr/>
        </p:nvPicPr>
        <p:blipFill>
          <a:blip r:embed="rId2"/>
          <a:stretch>
            <a:fillRect/>
          </a:stretch>
        </p:blipFill>
        <p:spPr>
          <a:xfrm>
            <a:off x="2814428" y="494230"/>
            <a:ext cx="8845760" cy="5869539"/>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2ED76699-05DB-4DFD-B290-F67A2B4E183A}"/>
                  </a:ext>
                </a:extLst>
              </p14:cNvPr>
              <p14:cNvContentPartPr/>
              <p14:nvPr/>
            </p14:nvContentPartPr>
            <p14:xfrm>
              <a:off x="3438144" y="4721568"/>
              <a:ext cx="6657120" cy="150840"/>
            </p14:xfrm>
          </p:contentPart>
        </mc:Choice>
        <mc:Fallback xmlns="">
          <p:pic>
            <p:nvPicPr>
              <p:cNvPr id="4" name="Ink 3">
                <a:extLst>
                  <a:ext uri="{FF2B5EF4-FFF2-40B4-BE49-F238E27FC236}">
                    <a16:creationId xmlns:a16="http://schemas.microsoft.com/office/drawing/2014/main" id="{2ED76699-05DB-4DFD-B290-F67A2B4E183A}"/>
                  </a:ext>
                </a:extLst>
              </p:cNvPr>
              <p:cNvPicPr/>
              <p:nvPr/>
            </p:nvPicPr>
            <p:blipFill>
              <a:blip r:embed="rId4"/>
              <a:stretch>
                <a:fillRect/>
              </a:stretch>
            </p:blipFill>
            <p:spPr>
              <a:xfrm>
                <a:off x="3402144" y="4649568"/>
                <a:ext cx="6728760" cy="294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D50888AC-C7CB-48C6-B445-A1FB94883497}"/>
                  </a:ext>
                </a:extLst>
              </p14:cNvPr>
              <p14:cNvContentPartPr/>
              <p14:nvPr/>
            </p14:nvContentPartPr>
            <p14:xfrm>
              <a:off x="3706344" y="5340048"/>
              <a:ext cx="7193520" cy="214200"/>
            </p14:xfrm>
          </p:contentPart>
        </mc:Choice>
        <mc:Fallback xmlns="">
          <p:pic>
            <p:nvPicPr>
              <p:cNvPr id="5" name="Ink 4">
                <a:extLst>
                  <a:ext uri="{FF2B5EF4-FFF2-40B4-BE49-F238E27FC236}">
                    <a16:creationId xmlns:a16="http://schemas.microsoft.com/office/drawing/2014/main" id="{D50888AC-C7CB-48C6-B445-A1FB94883497}"/>
                  </a:ext>
                </a:extLst>
              </p:cNvPr>
              <p:cNvPicPr/>
              <p:nvPr/>
            </p:nvPicPr>
            <p:blipFill>
              <a:blip r:embed="rId6"/>
              <a:stretch>
                <a:fillRect/>
              </a:stretch>
            </p:blipFill>
            <p:spPr>
              <a:xfrm>
                <a:off x="3670344" y="5268048"/>
                <a:ext cx="7265160" cy="3578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BEC4CEA5-5843-4F62-96A6-1CC98B429943}"/>
                  </a:ext>
                </a:extLst>
              </p14:cNvPr>
              <p14:cNvContentPartPr/>
              <p14:nvPr/>
            </p14:nvContentPartPr>
            <p14:xfrm>
              <a:off x="7485984" y="3474888"/>
              <a:ext cx="902520" cy="360"/>
            </p14:xfrm>
          </p:contentPart>
        </mc:Choice>
        <mc:Fallback xmlns="">
          <p:pic>
            <p:nvPicPr>
              <p:cNvPr id="6" name="Ink 5">
                <a:extLst>
                  <a:ext uri="{FF2B5EF4-FFF2-40B4-BE49-F238E27FC236}">
                    <a16:creationId xmlns:a16="http://schemas.microsoft.com/office/drawing/2014/main" id="{BEC4CEA5-5843-4F62-96A6-1CC98B429943}"/>
                  </a:ext>
                </a:extLst>
              </p:cNvPr>
              <p:cNvPicPr/>
              <p:nvPr/>
            </p:nvPicPr>
            <p:blipFill>
              <a:blip r:embed="rId8"/>
              <a:stretch>
                <a:fillRect/>
              </a:stretch>
            </p:blipFill>
            <p:spPr>
              <a:xfrm>
                <a:off x="7449984" y="3402888"/>
                <a:ext cx="974160" cy="144000"/>
              </a:xfrm>
              <a:prstGeom prst="rect">
                <a:avLst/>
              </a:prstGeom>
            </p:spPr>
          </p:pic>
        </mc:Fallback>
      </mc:AlternateContent>
    </p:spTree>
    <p:extLst>
      <p:ext uri="{BB962C8B-B14F-4D97-AF65-F5344CB8AC3E}">
        <p14:creationId xmlns:p14="http://schemas.microsoft.com/office/powerpoint/2010/main" val="4040424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2ED47E0-26CC-49BB-B2B5-965E6A3650CD}"/>
              </a:ext>
            </a:extLst>
          </p:cNvPr>
          <p:cNvSpPr>
            <a:spLocks noGrp="1"/>
          </p:cNvSpPr>
          <p:nvPr>
            <p:ph type="sldNum" sz="quarter" idx="12"/>
          </p:nvPr>
        </p:nvSpPr>
        <p:spPr/>
        <p:txBody>
          <a:bodyPr/>
          <a:lstStyle/>
          <a:p>
            <a:fld id="{A3B105D7-4928-4D27-98E4-A87FDD0D1C5E}" type="slidenum">
              <a:rPr lang="fa-IR" smtClean="0"/>
              <a:t>24</a:t>
            </a:fld>
            <a:endParaRPr lang="fa-IR"/>
          </a:p>
        </p:txBody>
      </p:sp>
      <p:pic>
        <p:nvPicPr>
          <p:cNvPr id="3" name="Picture 2">
            <a:extLst>
              <a:ext uri="{FF2B5EF4-FFF2-40B4-BE49-F238E27FC236}">
                <a16:creationId xmlns:a16="http://schemas.microsoft.com/office/drawing/2014/main" id="{6F34635E-49D8-4771-B054-EBAB8E48726C}"/>
              </a:ext>
            </a:extLst>
          </p:cNvPr>
          <p:cNvPicPr>
            <a:picLocks noChangeAspect="1"/>
          </p:cNvPicPr>
          <p:nvPr/>
        </p:nvPicPr>
        <p:blipFill>
          <a:blip r:embed="rId2"/>
          <a:stretch>
            <a:fillRect/>
          </a:stretch>
        </p:blipFill>
        <p:spPr>
          <a:xfrm>
            <a:off x="3407013" y="491235"/>
            <a:ext cx="8253175" cy="5875529"/>
          </a:xfrm>
          <a:prstGeom prst="rect">
            <a:avLst/>
          </a:prstGeom>
        </p:spPr>
      </p:pic>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C92C604F-3811-4E4A-BD6B-79EE4B42C302}"/>
                  </a:ext>
                </a:extLst>
              </p14:cNvPr>
              <p14:cNvContentPartPr/>
              <p14:nvPr/>
            </p14:nvContentPartPr>
            <p14:xfrm>
              <a:off x="3718584" y="2522688"/>
              <a:ext cx="1548720" cy="112680"/>
            </p14:xfrm>
          </p:contentPart>
        </mc:Choice>
        <mc:Fallback xmlns="">
          <p:pic>
            <p:nvPicPr>
              <p:cNvPr id="4" name="Ink 3">
                <a:extLst>
                  <a:ext uri="{FF2B5EF4-FFF2-40B4-BE49-F238E27FC236}">
                    <a16:creationId xmlns:a16="http://schemas.microsoft.com/office/drawing/2014/main" id="{C92C604F-3811-4E4A-BD6B-79EE4B42C302}"/>
                  </a:ext>
                </a:extLst>
              </p:cNvPr>
              <p:cNvPicPr/>
              <p:nvPr/>
            </p:nvPicPr>
            <p:blipFill>
              <a:blip r:embed="rId4"/>
              <a:stretch>
                <a:fillRect/>
              </a:stretch>
            </p:blipFill>
            <p:spPr>
              <a:xfrm>
                <a:off x="3682584" y="2450688"/>
                <a:ext cx="1620360" cy="2563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5" name="Ink 4">
                <a:extLst>
                  <a:ext uri="{FF2B5EF4-FFF2-40B4-BE49-F238E27FC236}">
                    <a16:creationId xmlns:a16="http://schemas.microsoft.com/office/drawing/2014/main" id="{3D2A22D5-6E1D-45A2-ACC5-BBA6BF57477E}"/>
                  </a:ext>
                </a:extLst>
              </p14:cNvPr>
              <p14:cNvContentPartPr/>
              <p14:nvPr/>
            </p14:nvContentPartPr>
            <p14:xfrm>
              <a:off x="4901184" y="2974488"/>
              <a:ext cx="5864760" cy="175320"/>
            </p14:xfrm>
          </p:contentPart>
        </mc:Choice>
        <mc:Fallback xmlns="">
          <p:pic>
            <p:nvPicPr>
              <p:cNvPr id="5" name="Ink 4">
                <a:extLst>
                  <a:ext uri="{FF2B5EF4-FFF2-40B4-BE49-F238E27FC236}">
                    <a16:creationId xmlns:a16="http://schemas.microsoft.com/office/drawing/2014/main" id="{3D2A22D5-6E1D-45A2-ACC5-BBA6BF57477E}"/>
                  </a:ext>
                </a:extLst>
              </p:cNvPr>
              <p:cNvPicPr/>
              <p:nvPr/>
            </p:nvPicPr>
            <p:blipFill>
              <a:blip r:embed="rId6"/>
              <a:stretch>
                <a:fillRect/>
              </a:stretch>
            </p:blipFill>
            <p:spPr>
              <a:xfrm>
                <a:off x="4865184" y="2902488"/>
                <a:ext cx="5936400" cy="3189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 name="Ink 5">
                <a:extLst>
                  <a:ext uri="{FF2B5EF4-FFF2-40B4-BE49-F238E27FC236}">
                    <a16:creationId xmlns:a16="http://schemas.microsoft.com/office/drawing/2014/main" id="{67D3C26A-F419-47B4-A024-FD7FF18088A6}"/>
                  </a:ext>
                </a:extLst>
              </p14:cNvPr>
              <p14:cNvContentPartPr/>
              <p14:nvPr/>
            </p14:nvContentPartPr>
            <p14:xfrm>
              <a:off x="4864464" y="4289928"/>
              <a:ext cx="3999600" cy="325800"/>
            </p14:xfrm>
          </p:contentPart>
        </mc:Choice>
        <mc:Fallback xmlns="">
          <p:pic>
            <p:nvPicPr>
              <p:cNvPr id="6" name="Ink 5">
                <a:extLst>
                  <a:ext uri="{FF2B5EF4-FFF2-40B4-BE49-F238E27FC236}">
                    <a16:creationId xmlns:a16="http://schemas.microsoft.com/office/drawing/2014/main" id="{67D3C26A-F419-47B4-A024-FD7FF18088A6}"/>
                  </a:ext>
                </a:extLst>
              </p:cNvPr>
              <p:cNvPicPr/>
              <p:nvPr/>
            </p:nvPicPr>
            <p:blipFill>
              <a:blip r:embed="rId8"/>
              <a:stretch>
                <a:fillRect/>
              </a:stretch>
            </p:blipFill>
            <p:spPr>
              <a:xfrm>
                <a:off x="4828464" y="4217928"/>
                <a:ext cx="4071240" cy="46944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7" name="Ink 6">
                <a:extLst>
                  <a:ext uri="{FF2B5EF4-FFF2-40B4-BE49-F238E27FC236}">
                    <a16:creationId xmlns:a16="http://schemas.microsoft.com/office/drawing/2014/main" id="{78CDE4D9-4402-43F2-B7D1-093920A3809B}"/>
                  </a:ext>
                </a:extLst>
              </p14:cNvPr>
              <p14:cNvContentPartPr/>
              <p14:nvPr/>
            </p14:nvContentPartPr>
            <p14:xfrm>
              <a:off x="4230504" y="4662888"/>
              <a:ext cx="2938680" cy="246600"/>
            </p14:xfrm>
          </p:contentPart>
        </mc:Choice>
        <mc:Fallback xmlns="">
          <p:pic>
            <p:nvPicPr>
              <p:cNvPr id="7" name="Ink 6">
                <a:extLst>
                  <a:ext uri="{FF2B5EF4-FFF2-40B4-BE49-F238E27FC236}">
                    <a16:creationId xmlns:a16="http://schemas.microsoft.com/office/drawing/2014/main" id="{78CDE4D9-4402-43F2-B7D1-093920A3809B}"/>
                  </a:ext>
                </a:extLst>
              </p:cNvPr>
              <p:cNvPicPr/>
              <p:nvPr/>
            </p:nvPicPr>
            <p:blipFill>
              <a:blip r:embed="rId10"/>
              <a:stretch>
                <a:fillRect/>
              </a:stretch>
            </p:blipFill>
            <p:spPr>
              <a:xfrm>
                <a:off x="4194504" y="4590888"/>
                <a:ext cx="3010320" cy="3902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8" name="Ink 7">
                <a:extLst>
                  <a:ext uri="{FF2B5EF4-FFF2-40B4-BE49-F238E27FC236}">
                    <a16:creationId xmlns:a16="http://schemas.microsoft.com/office/drawing/2014/main" id="{7FF69E2B-C0EA-477A-97E3-99AF5B5AED7E}"/>
                  </a:ext>
                </a:extLst>
              </p14:cNvPr>
              <p14:cNvContentPartPr/>
              <p14:nvPr/>
            </p14:nvContentPartPr>
            <p14:xfrm>
              <a:off x="7522344" y="1731048"/>
              <a:ext cx="622440" cy="110160"/>
            </p14:xfrm>
          </p:contentPart>
        </mc:Choice>
        <mc:Fallback xmlns="">
          <p:pic>
            <p:nvPicPr>
              <p:cNvPr id="8" name="Ink 7">
                <a:extLst>
                  <a:ext uri="{FF2B5EF4-FFF2-40B4-BE49-F238E27FC236}">
                    <a16:creationId xmlns:a16="http://schemas.microsoft.com/office/drawing/2014/main" id="{7FF69E2B-C0EA-477A-97E3-99AF5B5AED7E}"/>
                  </a:ext>
                </a:extLst>
              </p:cNvPr>
              <p:cNvPicPr/>
              <p:nvPr/>
            </p:nvPicPr>
            <p:blipFill>
              <a:blip r:embed="rId12"/>
              <a:stretch>
                <a:fillRect/>
              </a:stretch>
            </p:blipFill>
            <p:spPr>
              <a:xfrm>
                <a:off x="7486344" y="1659048"/>
                <a:ext cx="694080" cy="253800"/>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9" name="Ink 8">
                <a:extLst>
                  <a:ext uri="{FF2B5EF4-FFF2-40B4-BE49-F238E27FC236}">
                    <a16:creationId xmlns:a16="http://schemas.microsoft.com/office/drawing/2014/main" id="{5518DB32-D0B9-4DFB-9387-DF8FFB0EF794}"/>
                  </a:ext>
                </a:extLst>
              </p14:cNvPr>
              <p14:cNvContentPartPr/>
              <p14:nvPr/>
            </p14:nvContentPartPr>
            <p14:xfrm>
              <a:off x="7900344" y="3889248"/>
              <a:ext cx="329760" cy="12600"/>
            </p14:xfrm>
          </p:contentPart>
        </mc:Choice>
        <mc:Fallback xmlns="">
          <p:pic>
            <p:nvPicPr>
              <p:cNvPr id="9" name="Ink 8">
                <a:extLst>
                  <a:ext uri="{FF2B5EF4-FFF2-40B4-BE49-F238E27FC236}">
                    <a16:creationId xmlns:a16="http://schemas.microsoft.com/office/drawing/2014/main" id="{5518DB32-D0B9-4DFB-9387-DF8FFB0EF794}"/>
                  </a:ext>
                </a:extLst>
              </p:cNvPr>
              <p:cNvPicPr/>
              <p:nvPr/>
            </p:nvPicPr>
            <p:blipFill>
              <a:blip r:embed="rId14"/>
              <a:stretch>
                <a:fillRect/>
              </a:stretch>
            </p:blipFill>
            <p:spPr>
              <a:xfrm>
                <a:off x="7864344" y="3817248"/>
                <a:ext cx="401400" cy="156240"/>
              </a:xfrm>
              <a:prstGeom prst="rect">
                <a:avLst/>
              </a:prstGeom>
            </p:spPr>
          </p:pic>
        </mc:Fallback>
      </mc:AlternateContent>
    </p:spTree>
    <p:extLst>
      <p:ext uri="{BB962C8B-B14F-4D97-AF65-F5344CB8AC3E}">
        <p14:creationId xmlns:p14="http://schemas.microsoft.com/office/powerpoint/2010/main" val="1991102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15BD04D-540A-4F5B-A699-84EB404EDB00}"/>
              </a:ext>
            </a:extLst>
          </p:cNvPr>
          <p:cNvSpPr>
            <a:spLocks noGrp="1"/>
          </p:cNvSpPr>
          <p:nvPr>
            <p:ph type="sldNum" sz="quarter" idx="12"/>
          </p:nvPr>
        </p:nvSpPr>
        <p:spPr/>
        <p:txBody>
          <a:bodyPr/>
          <a:lstStyle/>
          <a:p>
            <a:fld id="{A3B105D7-4928-4D27-98E4-A87FDD0D1C5E}" type="slidenum">
              <a:rPr lang="fa-IR" smtClean="0"/>
              <a:t>25</a:t>
            </a:fld>
            <a:endParaRPr lang="fa-IR"/>
          </a:p>
        </p:txBody>
      </p:sp>
      <p:pic>
        <p:nvPicPr>
          <p:cNvPr id="3" name="Picture 2">
            <a:extLst>
              <a:ext uri="{FF2B5EF4-FFF2-40B4-BE49-F238E27FC236}">
                <a16:creationId xmlns:a16="http://schemas.microsoft.com/office/drawing/2014/main" id="{B4BBE780-0F19-4719-8C12-5F64518C2E74}"/>
              </a:ext>
            </a:extLst>
          </p:cNvPr>
          <p:cNvPicPr>
            <a:picLocks noChangeAspect="1"/>
          </p:cNvPicPr>
          <p:nvPr/>
        </p:nvPicPr>
        <p:blipFill>
          <a:blip r:embed="rId2"/>
          <a:stretch>
            <a:fillRect/>
          </a:stretch>
        </p:blipFill>
        <p:spPr>
          <a:xfrm>
            <a:off x="3042892" y="605545"/>
            <a:ext cx="7963590" cy="5646909"/>
          </a:xfrm>
          <a:prstGeom prst="rect">
            <a:avLst/>
          </a:prstGeom>
        </p:spPr>
      </p:pic>
    </p:spTree>
    <p:extLst>
      <p:ext uri="{BB962C8B-B14F-4D97-AF65-F5344CB8AC3E}">
        <p14:creationId xmlns:p14="http://schemas.microsoft.com/office/powerpoint/2010/main" val="4059628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71B62C-0821-4140-8D91-57901DA1CE83}"/>
              </a:ext>
            </a:extLst>
          </p:cNvPr>
          <p:cNvSpPr/>
          <p:nvPr/>
        </p:nvSpPr>
        <p:spPr>
          <a:xfrm>
            <a:off x="6642307" y="1092315"/>
            <a:ext cx="4549643" cy="487506"/>
          </a:xfrm>
          <a:prstGeom prst="rect">
            <a:avLst/>
          </a:prstGeom>
        </p:spPr>
        <p:txBody>
          <a:bodyPr wrap="none">
            <a:spAutoFit/>
          </a:bodyPr>
          <a:lstStyle/>
          <a:p>
            <a:pPr algn="r" rtl="1">
              <a:lnSpc>
                <a:spcPct val="107000"/>
              </a:lnSpc>
              <a:spcAft>
                <a:spcPts val="0"/>
              </a:spcAft>
            </a:pPr>
            <a:r>
              <a:rPr lang="en-US" sz="2400" b="1" dirty="0">
                <a:solidFill>
                  <a:srgbClr val="FF0000"/>
                </a:solidFill>
                <a:latin typeface="BNazaninBold"/>
                <a:ea typeface="Calibri" panose="020F0502020204030204" pitchFamily="34" charset="0"/>
                <a:cs typeface="B Nazanin" panose="00000400000000000000" pitchFamily="2" charset="-78"/>
              </a:rPr>
              <a:t>-2-1 </a:t>
            </a:r>
            <a:r>
              <a:rPr lang="fa-IR" sz="2400" b="1" dirty="0">
                <a:solidFill>
                  <a:srgbClr val="FF0000"/>
                </a:solidFill>
                <a:latin typeface="BNazaninBold"/>
                <a:ea typeface="Calibri" panose="020F0502020204030204" pitchFamily="34" charset="0"/>
                <a:cs typeface="B Nazanin" panose="00000400000000000000" pitchFamily="2" charset="-78"/>
              </a:rPr>
              <a:t>روش عمليات با نبود ارتباط مكالماتي</a:t>
            </a:r>
            <a:endParaRPr lang="en-US" sz="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a:extLst>
              <a:ext uri="{FF2B5EF4-FFF2-40B4-BE49-F238E27FC236}">
                <a16:creationId xmlns:a16="http://schemas.microsoft.com/office/drawing/2014/main" id="{D09D19EF-8A57-45AF-9BCD-81791B978B3A}"/>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8F9C0D1B-1EF4-401B-8345-4DBC3C0D79B0}"/>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5" name="Rectangle 4">
            <a:extLst>
              <a:ext uri="{FF2B5EF4-FFF2-40B4-BE49-F238E27FC236}">
                <a16:creationId xmlns:a16="http://schemas.microsoft.com/office/drawing/2014/main" id="{59D5EC4D-883B-440E-A861-D47AF7B3ED74}"/>
              </a:ext>
            </a:extLst>
          </p:cNvPr>
          <p:cNvSpPr/>
          <p:nvPr/>
        </p:nvSpPr>
        <p:spPr>
          <a:xfrm>
            <a:off x="1096870" y="1971252"/>
            <a:ext cx="10553700" cy="1673022"/>
          </a:xfrm>
          <a:prstGeom prst="rect">
            <a:avLst/>
          </a:prstGeom>
        </p:spPr>
        <p:txBody>
          <a:bodyPr wrap="square">
            <a:spAutoFit/>
          </a:bodyPr>
          <a:lstStyle/>
          <a:p>
            <a:pPr algn="r" rtl="1">
              <a:lnSpc>
                <a:spcPct val="107000"/>
              </a:lnSpc>
              <a:spcAft>
                <a:spcPts val="0"/>
              </a:spcAft>
            </a:pPr>
            <a:r>
              <a:rPr lang="fa-IR" sz="2800" dirty="0">
                <a:solidFill>
                  <a:srgbClr val="00B050"/>
                </a:solidFill>
                <a:latin typeface="BNazanin"/>
                <a:ea typeface="Calibri" panose="020F0502020204030204" pitchFamily="34" charset="0"/>
                <a:cs typeface="B Nazanin" panose="00000400000000000000" pitchFamily="2" charset="-78"/>
              </a:rPr>
              <a:t>الف ) در شرايط عادي در صورت قطع ارتباط يك يا چند ايستگاه به طور كامل با ديسپاچينگ مربوطه به شرح زيرعمل ميگردد</a:t>
            </a:r>
            <a:r>
              <a:rPr lang="en-US" sz="2800" dirty="0">
                <a:solidFill>
                  <a:srgbClr val="00B050"/>
                </a:solidFill>
                <a:latin typeface="BNazanin"/>
                <a:ea typeface="Calibri" panose="020F0502020204030204" pitchFamily="34" charset="0"/>
                <a:cs typeface="B Nazanin" panose="00000400000000000000" pitchFamily="2" charset="-78"/>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*عمل به دستورالعمل هاي بهره برداري در خصوص كنترل ولتاژ و فركانس</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*تماس با نزديك ترين ايستگاه يا مركز كنترل</a:t>
            </a:r>
            <a:r>
              <a:rPr lang="fa-IR" sz="2000" dirty="0">
                <a:latin typeface="BNazanin"/>
                <a:ea typeface="Calibri" panose="020F0502020204030204" pitchFamily="34" charset="0"/>
                <a:cs typeface="BNazanin"/>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7B23223-09EC-44CD-84FD-DB0F132CA9B6}"/>
              </a:ext>
            </a:extLst>
          </p:cNvPr>
          <p:cNvSpPr/>
          <p:nvPr/>
        </p:nvSpPr>
        <p:spPr>
          <a:xfrm>
            <a:off x="958444" y="4164859"/>
            <a:ext cx="10553700" cy="2331664"/>
          </a:xfrm>
          <a:prstGeom prst="rect">
            <a:avLst/>
          </a:prstGeom>
        </p:spPr>
        <p:txBody>
          <a:bodyPr wrap="square">
            <a:spAutoFit/>
          </a:bodyPr>
          <a:lstStyle/>
          <a:p>
            <a:pPr algn="r" rtl="1">
              <a:lnSpc>
                <a:spcPct val="107000"/>
              </a:lnSpc>
              <a:spcAft>
                <a:spcPts val="0"/>
              </a:spcAft>
            </a:pPr>
            <a:r>
              <a:rPr lang="fa-IR" sz="2800" dirty="0">
                <a:solidFill>
                  <a:srgbClr val="00B050"/>
                </a:solidFill>
                <a:latin typeface="BNazanin"/>
                <a:ea typeface="Calibri" panose="020F0502020204030204" pitchFamily="34" charset="0"/>
                <a:cs typeface="B Nazanin" panose="00000400000000000000" pitchFamily="2" charset="-78"/>
              </a:rPr>
              <a:t>ب ) در شرايط عادي در صورت قطع ارتباط يكي از مراكز كنترل ديسپاچينگ مناطق باحوزه عملياتي خودش يا با مركز كنترل ديسپاچينگ ملي يا هر دو</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*تلاش جهت برقراري تماس</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*تماس با مركز كنترل اضطراري (پشتيبان)</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*تماس با مراكز كنترل مجاور</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*تماس با يكي از ايستگاهها</a:t>
            </a:r>
            <a:r>
              <a:rPr lang="fa-IR" sz="2000" dirty="0">
                <a:latin typeface="BNazanin"/>
                <a:ea typeface="Calibri" panose="020F0502020204030204" pitchFamily="34" charset="0"/>
                <a:cs typeface="BNazanin"/>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29A39314-AB6F-4C2E-A54D-B40F3D6D90C6}"/>
              </a:ext>
            </a:extLst>
          </p:cNvPr>
          <p:cNvSpPr>
            <a:spLocks noGrp="1"/>
          </p:cNvSpPr>
          <p:nvPr>
            <p:ph type="sldNum" sz="quarter" idx="12"/>
          </p:nvPr>
        </p:nvSpPr>
        <p:spPr/>
        <p:txBody>
          <a:bodyPr/>
          <a:lstStyle/>
          <a:p>
            <a:fld id="{A3B105D7-4928-4D27-98E4-A87FDD0D1C5E}" type="slidenum">
              <a:rPr lang="fa-IR" smtClean="0"/>
              <a:t>26</a:t>
            </a:fld>
            <a:endParaRPr lang="fa-IR"/>
          </a:p>
        </p:txBody>
      </p:sp>
    </p:spTree>
    <p:extLst>
      <p:ext uri="{BB962C8B-B14F-4D97-AF65-F5344CB8AC3E}">
        <p14:creationId xmlns:p14="http://schemas.microsoft.com/office/powerpoint/2010/main" val="7931181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39F98F-1E73-47B4-9C20-9B8C510A17D3}"/>
              </a:ext>
            </a:extLst>
          </p:cNvPr>
          <p:cNvSpPr/>
          <p:nvPr/>
        </p:nvSpPr>
        <p:spPr>
          <a:xfrm>
            <a:off x="1959050" y="1704522"/>
            <a:ext cx="9682070" cy="882678"/>
          </a:xfrm>
          <a:prstGeom prst="rect">
            <a:avLst/>
          </a:prstGeom>
        </p:spPr>
        <p:txBody>
          <a:bodyPr wrap="square">
            <a:spAutoFit/>
          </a:bodyPr>
          <a:lstStyle/>
          <a:p>
            <a:pPr algn="r" rtl="1">
              <a:lnSpc>
                <a:spcPct val="107000"/>
              </a:lnSpc>
              <a:spcAft>
                <a:spcPts val="0"/>
              </a:spcAft>
            </a:pPr>
            <a:r>
              <a:rPr lang="fa-IR" sz="2800" dirty="0">
                <a:solidFill>
                  <a:srgbClr val="00B050"/>
                </a:solidFill>
                <a:latin typeface="BNazanin"/>
                <a:ea typeface="Calibri" panose="020F0502020204030204" pitchFamily="34" charset="0"/>
                <a:cs typeface="B Nazanin" panose="00000400000000000000" pitchFamily="2" charset="-78"/>
              </a:rPr>
              <a:t>ت ) در شرايط عادي در صورت قطع ارتباط كامل با مركز ديسپاچينگ ملي</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*مركز كنترل اضطراري وظايف مركز ديسپاچينگ را برعهده دارد</a:t>
            </a:r>
            <a:r>
              <a:rPr lang="en-US" sz="2000" dirty="0">
                <a:latin typeface="BNazanin"/>
                <a:ea typeface="Calibri" panose="020F0502020204030204" pitchFamily="34" charset="0"/>
                <a:cs typeface="B Nazanin" panose="00000400000000000000" pitchFamily="2" charset="-78"/>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160C179F-126C-4B5B-932C-7BBC2C53AE95}"/>
              </a:ext>
            </a:extLst>
          </p:cNvPr>
          <p:cNvSpPr/>
          <p:nvPr/>
        </p:nvSpPr>
        <p:spPr>
          <a:xfrm>
            <a:off x="1096870" y="2633367"/>
            <a:ext cx="10553700" cy="1343701"/>
          </a:xfrm>
          <a:prstGeom prst="rect">
            <a:avLst/>
          </a:prstGeom>
        </p:spPr>
        <p:txBody>
          <a:bodyPr wrap="square">
            <a:spAutoFit/>
          </a:bodyPr>
          <a:lstStyle/>
          <a:p>
            <a:pPr algn="r" rtl="1">
              <a:lnSpc>
                <a:spcPct val="107000"/>
              </a:lnSpc>
              <a:spcAft>
                <a:spcPts val="0"/>
              </a:spcAft>
            </a:pPr>
            <a:r>
              <a:rPr lang="fa-IR" sz="2800" dirty="0">
                <a:solidFill>
                  <a:srgbClr val="00B050"/>
                </a:solidFill>
                <a:latin typeface="BNazanin"/>
                <a:ea typeface="Calibri" panose="020F0502020204030204" pitchFamily="34" charset="0"/>
                <a:cs typeface="B Nazanin" panose="00000400000000000000" pitchFamily="2" charset="-78"/>
              </a:rPr>
              <a:t>ث ) در شرايط عادي در صورت قطع ارتباط قطع ارتباط مركز كنترل ديسپاچينگ ملي و مركز كنترل اضطراري با ايستگاههاي تحت پوشش به طور همزمان</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 ديسپاچينگ مناطق وظيفه كنترل شبكه را برعهده دارند</a:t>
            </a:r>
            <a:r>
              <a:rPr lang="en-US" sz="2000" dirty="0">
                <a:latin typeface="BNazanin"/>
                <a:ea typeface="Calibri" panose="020F0502020204030204" pitchFamily="34" charset="0"/>
                <a:cs typeface="B Nazanin" panose="00000400000000000000" pitchFamily="2" charset="-78"/>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15473455-7CC8-4CA1-8E0E-1136E263F2BD}"/>
              </a:ext>
            </a:extLst>
          </p:cNvPr>
          <p:cNvSpPr/>
          <p:nvPr/>
        </p:nvSpPr>
        <p:spPr>
          <a:xfrm>
            <a:off x="977900" y="4065312"/>
            <a:ext cx="10672670" cy="2792688"/>
          </a:xfrm>
          <a:prstGeom prst="rect">
            <a:avLst/>
          </a:prstGeom>
        </p:spPr>
        <p:txBody>
          <a:bodyPr wrap="square">
            <a:spAutoFit/>
          </a:bodyPr>
          <a:lstStyle/>
          <a:p>
            <a:pPr algn="r" rtl="1">
              <a:lnSpc>
                <a:spcPct val="107000"/>
              </a:lnSpc>
              <a:spcAft>
                <a:spcPts val="0"/>
              </a:spcAft>
            </a:pPr>
            <a:r>
              <a:rPr lang="fa-IR" sz="2800" dirty="0">
                <a:solidFill>
                  <a:srgbClr val="00B050"/>
                </a:solidFill>
                <a:latin typeface="BNazanin"/>
                <a:ea typeface="Calibri" panose="020F0502020204030204" pitchFamily="34" charset="0"/>
                <a:cs typeface="B Nazanin" panose="00000400000000000000" pitchFamily="2" charset="-78"/>
              </a:rPr>
              <a:t> ج ) در شرايط اضطراري و رخ دادن حادثه: در اين وضعيت قطع ارتباطي يك ايستگاه حادثه ديده يا قطع ارتباط چند ايستگاه حادثه ديده ممكن است اتفاق افتاده باشد كه بايستي به شرح زير اقدام گردد</a:t>
            </a:r>
            <a:r>
              <a:rPr lang="en-US" sz="2800" dirty="0">
                <a:solidFill>
                  <a:srgbClr val="00B050"/>
                </a:solidFill>
                <a:latin typeface="BNazanin"/>
                <a:ea typeface="Calibri" panose="020F0502020204030204" pitchFamily="34" charset="0"/>
                <a:cs typeface="B Nazanin" panose="00000400000000000000" pitchFamily="2" charset="-78"/>
              </a:rPr>
              <a:t>:</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 تلاش جهت برقراري تماس</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 تماس با مركز كنترل اضطراري (پشتيبان)</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 تماس با مراكز كنترل مجاور</a:t>
            </a:r>
            <a:r>
              <a:rPr lang="fa-IR" sz="2000" dirty="0">
                <a:latin typeface="BNazanin"/>
                <a:ea typeface="Calibri" panose="020F0502020204030204" pitchFamily="34" charset="0"/>
                <a:cs typeface="BNazanin"/>
              </a:rPr>
              <a:t>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fa-IR" sz="2000" dirty="0">
                <a:latin typeface="BNazanin"/>
                <a:ea typeface="Calibri" panose="020F0502020204030204" pitchFamily="34" charset="0"/>
                <a:cs typeface="B Nazanin" panose="00000400000000000000" pitchFamily="2" charset="-78"/>
              </a:rPr>
              <a:t>* تماس با يكي از ايستگاهها</a:t>
            </a:r>
            <a:r>
              <a:rPr lang="fa-IR" sz="2000" dirty="0">
                <a:latin typeface="BNazanin"/>
                <a:ea typeface="Calibri" panose="020F0502020204030204" pitchFamily="34" charset="0"/>
                <a:cs typeface="BNazanin"/>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E0075CF-3E30-4116-8668-863DFD1C8A70}"/>
              </a:ext>
            </a:extLst>
          </p:cNvPr>
          <p:cNvSpPr/>
          <p:nvPr/>
        </p:nvSpPr>
        <p:spPr>
          <a:xfrm>
            <a:off x="6642307" y="1092315"/>
            <a:ext cx="4549643" cy="487506"/>
          </a:xfrm>
          <a:prstGeom prst="rect">
            <a:avLst/>
          </a:prstGeom>
        </p:spPr>
        <p:txBody>
          <a:bodyPr wrap="none">
            <a:spAutoFit/>
          </a:bodyPr>
          <a:lstStyle/>
          <a:p>
            <a:pPr algn="r" rtl="1">
              <a:lnSpc>
                <a:spcPct val="107000"/>
              </a:lnSpc>
              <a:spcAft>
                <a:spcPts val="0"/>
              </a:spcAft>
            </a:pPr>
            <a:r>
              <a:rPr lang="en-US" sz="2400" b="1" dirty="0">
                <a:solidFill>
                  <a:srgbClr val="FF0000"/>
                </a:solidFill>
                <a:latin typeface="BNazaninBold"/>
                <a:ea typeface="Calibri" panose="020F0502020204030204" pitchFamily="34" charset="0"/>
                <a:cs typeface="B Nazanin" panose="00000400000000000000" pitchFamily="2" charset="-78"/>
              </a:rPr>
              <a:t>-2-1 </a:t>
            </a:r>
            <a:r>
              <a:rPr lang="fa-IR" sz="2400" b="1" dirty="0">
                <a:solidFill>
                  <a:srgbClr val="FF0000"/>
                </a:solidFill>
                <a:latin typeface="BNazaninBold"/>
                <a:ea typeface="Calibri" panose="020F0502020204030204" pitchFamily="34" charset="0"/>
                <a:cs typeface="B Nazanin" panose="00000400000000000000" pitchFamily="2" charset="-78"/>
              </a:rPr>
              <a:t>روش عمليات با نبود ارتباط مكالماتي</a:t>
            </a:r>
            <a:endParaRPr lang="en-US" sz="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6" name="Rectangle 5">
            <a:extLst>
              <a:ext uri="{FF2B5EF4-FFF2-40B4-BE49-F238E27FC236}">
                <a16:creationId xmlns:a16="http://schemas.microsoft.com/office/drawing/2014/main" id="{CD76FF69-C992-4FD7-AE5F-3802FD7D2BDA}"/>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7CD1B0DD-608B-4278-8976-A5F8505AE034}"/>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8" name="Slide Number Placeholder 7">
            <a:extLst>
              <a:ext uri="{FF2B5EF4-FFF2-40B4-BE49-F238E27FC236}">
                <a16:creationId xmlns:a16="http://schemas.microsoft.com/office/drawing/2014/main" id="{2A45698F-1691-40C6-B64B-FDF7460D4D38}"/>
              </a:ext>
            </a:extLst>
          </p:cNvPr>
          <p:cNvSpPr>
            <a:spLocks noGrp="1"/>
          </p:cNvSpPr>
          <p:nvPr>
            <p:ph type="sldNum" sz="quarter" idx="12"/>
          </p:nvPr>
        </p:nvSpPr>
        <p:spPr/>
        <p:txBody>
          <a:bodyPr/>
          <a:lstStyle/>
          <a:p>
            <a:fld id="{A3B105D7-4928-4D27-98E4-A87FDD0D1C5E}" type="slidenum">
              <a:rPr lang="fa-IR" smtClean="0"/>
              <a:t>27</a:t>
            </a:fld>
            <a:endParaRPr lang="fa-IR"/>
          </a:p>
        </p:txBody>
      </p:sp>
    </p:spTree>
    <p:extLst>
      <p:ext uri="{BB962C8B-B14F-4D97-AF65-F5344CB8AC3E}">
        <p14:creationId xmlns:p14="http://schemas.microsoft.com/office/powerpoint/2010/main" val="4110311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37D3BE-DED2-4C9E-BD50-C65310B098C3}"/>
              </a:ext>
            </a:extLst>
          </p:cNvPr>
          <p:cNvSpPr/>
          <p:nvPr/>
        </p:nvSpPr>
        <p:spPr>
          <a:xfrm>
            <a:off x="6642307" y="1092315"/>
            <a:ext cx="4549643" cy="487506"/>
          </a:xfrm>
          <a:prstGeom prst="rect">
            <a:avLst/>
          </a:prstGeom>
        </p:spPr>
        <p:txBody>
          <a:bodyPr wrap="none">
            <a:spAutoFit/>
          </a:bodyPr>
          <a:lstStyle/>
          <a:p>
            <a:pPr algn="r" rtl="1">
              <a:lnSpc>
                <a:spcPct val="107000"/>
              </a:lnSpc>
              <a:spcAft>
                <a:spcPts val="0"/>
              </a:spcAft>
            </a:pPr>
            <a:r>
              <a:rPr lang="en-US" sz="2400" b="1" dirty="0">
                <a:solidFill>
                  <a:srgbClr val="FF0000"/>
                </a:solidFill>
                <a:latin typeface="BNazaninBold"/>
                <a:ea typeface="Calibri" panose="020F0502020204030204" pitchFamily="34" charset="0"/>
                <a:cs typeface="B Nazanin" panose="00000400000000000000" pitchFamily="2" charset="-78"/>
              </a:rPr>
              <a:t>-2-1 </a:t>
            </a:r>
            <a:r>
              <a:rPr lang="fa-IR" sz="2400" b="1" dirty="0">
                <a:solidFill>
                  <a:srgbClr val="FF0000"/>
                </a:solidFill>
                <a:latin typeface="BNazaninBold"/>
                <a:ea typeface="Calibri" panose="020F0502020204030204" pitchFamily="34" charset="0"/>
                <a:cs typeface="B Nazanin" panose="00000400000000000000" pitchFamily="2" charset="-78"/>
              </a:rPr>
              <a:t>روش عمليات با نبود ارتباط مكالماتي</a:t>
            </a:r>
            <a:endParaRPr lang="en-US" sz="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a:extLst>
              <a:ext uri="{FF2B5EF4-FFF2-40B4-BE49-F238E27FC236}">
                <a16:creationId xmlns:a16="http://schemas.microsoft.com/office/drawing/2014/main" id="{FF88B767-295F-4B85-82A9-449783D8ADBE}"/>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6CF94C0D-D913-45A3-A18E-371DCCC0E5ED}"/>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5" name="Rectangle 2">
            <a:extLst>
              <a:ext uri="{FF2B5EF4-FFF2-40B4-BE49-F238E27FC236}">
                <a16:creationId xmlns:a16="http://schemas.microsoft.com/office/drawing/2014/main" id="{9B3B94F3-6335-461C-9157-89C7C1AD227F}"/>
              </a:ext>
            </a:extLst>
          </p:cNvPr>
          <p:cNvSpPr>
            <a:spLocks noChangeArrowheads="1"/>
          </p:cNvSpPr>
          <p:nvPr/>
        </p:nvSpPr>
        <p:spPr bwMode="auto">
          <a:xfrm>
            <a:off x="1409786" y="1924819"/>
            <a:ext cx="10465041"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2000" b="1" i="0" u="none" strike="noStrike" cap="none" normalizeH="0" baseline="0" dirty="0">
                <a:ln>
                  <a:noFill/>
                </a:ln>
                <a:solidFill>
                  <a:srgbClr val="00B0F0"/>
                </a:solidFill>
                <a:effectLst/>
                <a:latin typeface="BNazanin" charset="-78"/>
                <a:ea typeface="Calibri" panose="020F0502020204030204" pitchFamily="34" charset="0"/>
                <a:cs typeface="B Nazanin" panose="00000400000000000000" pitchFamily="2" charset="-78"/>
              </a:rPr>
              <a:t>الف ) در صورتي كه يك يا چند ايستگاه موفق به برقراري ارتباط با مركز ديسپاچينگ يا ايستگاههاي ديگر نشود :</a:t>
            </a:r>
            <a:endParaRPr kumimoji="0" lang="en-US" altLang="fa-IR" sz="8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2400" b="0" i="0" u="none" strike="noStrike" cap="none" normalizeH="0" baseline="0" dirty="0">
                <a:ln>
                  <a:noFill/>
                </a:ln>
                <a:solidFill>
                  <a:schemeClr val="tx1"/>
                </a:solidFill>
                <a:effectLst/>
                <a:latin typeface="Courier New" panose="02070309020205020404" pitchFamily="49" charset="0"/>
                <a:ea typeface="Calibri" panose="020F0502020204030204" pitchFamily="34" charset="0"/>
                <a:cs typeface="B Nazanin" panose="00000400000000000000" pitchFamily="2" charset="-78"/>
              </a:rPr>
              <a:t>**</a:t>
            </a: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در صورت خروج مولد: نسبت به راه اندازي واحد اقدام و با توجه به ولتاژ و فركانس واحد پارالل شود</a:t>
            </a:r>
            <a:r>
              <a:rPr kumimoji="0" lang="en-US"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a:t>
            </a:r>
            <a:endParaRPr kumimoji="0" lang="en-US" altLang="fa-IR" sz="1100" b="0" i="0" u="none" strike="noStrike" cap="none" normalizeH="0" baseline="0" dirty="0">
              <a:ln>
                <a:noFill/>
              </a:ln>
              <a:solidFill>
                <a:schemeClr val="tx1"/>
              </a:solidFill>
              <a:effectLst/>
            </a:endParaRPr>
          </a:p>
          <a:p>
            <a:pPr marL="0" marR="0" lvl="0" indent="0" algn="r" defTabSz="914400" eaLnBrk="0" fontAlgn="base" latinLnBrk="0" hangingPunct="0">
              <a:lnSpc>
                <a:spcPct val="100000"/>
              </a:lnSpc>
              <a:spcBef>
                <a:spcPct val="0"/>
              </a:spcBef>
              <a:spcAft>
                <a:spcPct val="0"/>
              </a:spcAft>
              <a:buClrTx/>
              <a:buSzTx/>
              <a:buFontTx/>
              <a:buNone/>
              <a:tabLst/>
            </a:pP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در صورتي كه اولا خطوط و ترانسفورماتورها دچار اضافه</a:t>
            </a:r>
            <a:r>
              <a:rPr kumimoji="0" lang="en-US"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 </a:t>
            </a:r>
            <a:r>
              <a:rPr kumimoji="0" lang="en-US" altLang="fa-IR"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400/230-KV </a:t>
            </a: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 در صورت قطع ترانسفورماتور بار مي شوند ثانيا از سالم بودن تجهيزات اطمينان حاصل شود نسبت به برقدار كردن آن اقدام گردد</a:t>
            </a:r>
            <a:r>
              <a:rPr kumimoji="0" lang="en-US"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a:t>
            </a:r>
            <a:endParaRPr kumimoji="0" lang="en-US" altLang="fa-IR" sz="11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2400" b="0" i="0" u="none" strike="noStrike" cap="none" normalizeH="0" baseline="0" dirty="0">
                <a:ln>
                  <a:noFill/>
                </a:ln>
                <a:solidFill>
                  <a:schemeClr val="tx1"/>
                </a:solidFill>
                <a:effectLst/>
                <a:latin typeface="Courier New" panose="02070309020205020404" pitchFamily="49" charset="0"/>
                <a:ea typeface="Calibri" panose="020F0502020204030204" pitchFamily="34" charset="0"/>
                <a:cs typeface="B Nazanin" panose="00000400000000000000" pitchFamily="2" charset="-78"/>
              </a:rPr>
              <a:t>** </a:t>
            </a: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در صورت خروج خودكار خط: ابتدا پست الف برقدار و سپس پست ب اقدام به برقداري كند</a:t>
            </a:r>
            <a:endParaRPr kumimoji="0" lang="en-US" altLang="fa-IR" sz="3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2049" name="Picture 1">
            <a:extLst>
              <a:ext uri="{FF2B5EF4-FFF2-40B4-BE49-F238E27FC236}">
                <a16:creationId xmlns:a16="http://schemas.microsoft.com/office/drawing/2014/main" id="{8D5792E4-BD08-4164-B63E-7CF494070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4562" y="4007444"/>
            <a:ext cx="5730875" cy="12493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CB11A0A0-42DA-47BF-B8B7-9E761E6A3678}"/>
              </a:ext>
            </a:extLst>
          </p:cNvPr>
          <p:cNvSpPr>
            <a:spLocks noChangeArrowheads="1"/>
          </p:cNvSpPr>
          <p:nvPr/>
        </p:nvSpPr>
        <p:spPr bwMode="auto">
          <a:xfrm>
            <a:off x="1992405" y="5308106"/>
            <a:ext cx="983447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در صورتي كه برق دار نكردن ترانسفورماتور موجب اضافه</a:t>
            </a:r>
            <a:r>
              <a:rPr kumimoji="0" lang="en-US"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 </a:t>
            </a:r>
            <a:r>
              <a:rPr kumimoji="0" lang="en-US" altLang="fa-IR" b="0" i="1"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400/230-KV </a:t>
            </a: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 در صورت قطع ترانسفورماتور</a:t>
            </a:r>
            <a:endParaRPr kumimoji="0" lang="en-US" altLang="fa-IR" sz="1100" b="0" i="0" u="none" strike="noStrike" cap="none" normalizeH="0" baseline="0" dirty="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بار ساير ترانسفورماتورها و اعمال خاموشي به بخشي از شبكه مي شود ضمن اطمينان از سلامت تجهيزات به برقداري ان اقدام گردد</a:t>
            </a:r>
            <a:r>
              <a:rPr kumimoji="0" lang="en-US" altLang="fa-IR" sz="2400" b="0" i="0" u="none" strike="noStrike" cap="none" normalizeH="0" baseline="0" dirty="0">
                <a:ln>
                  <a:noFill/>
                </a:ln>
                <a:solidFill>
                  <a:schemeClr val="tx1"/>
                </a:solidFill>
                <a:effectLst/>
                <a:latin typeface="BNazanin" charset="-78"/>
                <a:ea typeface="Calibri" panose="020F0502020204030204" pitchFamily="34" charset="0"/>
                <a:cs typeface="B Nazanin" panose="00000400000000000000" pitchFamily="2" charset="-78"/>
              </a:rPr>
              <a:t>.</a:t>
            </a:r>
            <a:endParaRPr kumimoji="0" lang="en-US" altLang="fa-IR" sz="3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7" name="Slide Number Placeholder 6">
            <a:extLst>
              <a:ext uri="{FF2B5EF4-FFF2-40B4-BE49-F238E27FC236}">
                <a16:creationId xmlns:a16="http://schemas.microsoft.com/office/drawing/2014/main" id="{1A42E2DC-F847-4A57-B745-366C7EB77A50}"/>
              </a:ext>
            </a:extLst>
          </p:cNvPr>
          <p:cNvSpPr>
            <a:spLocks noGrp="1"/>
          </p:cNvSpPr>
          <p:nvPr>
            <p:ph type="sldNum" sz="quarter" idx="12"/>
          </p:nvPr>
        </p:nvSpPr>
        <p:spPr/>
        <p:txBody>
          <a:bodyPr/>
          <a:lstStyle/>
          <a:p>
            <a:fld id="{A3B105D7-4928-4D27-98E4-A87FDD0D1C5E}" type="slidenum">
              <a:rPr lang="fa-IR" smtClean="0"/>
              <a:t>28</a:t>
            </a:fld>
            <a:endParaRPr lang="fa-IR"/>
          </a:p>
        </p:txBody>
      </p:sp>
    </p:spTree>
    <p:extLst>
      <p:ext uri="{BB962C8B-B14F-4D97-AF65-F5344CB8AC3E}">
        <p14:creationId xmlns:p14="http://schemas.microsoft.com/office/powerpoint/2010/main" val="3703183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65C8C7-1139-4225-AAB4-EFED3DED91EF}"/>
              </a:ext>
            </a:extLst>
          </p:cNvPr>
          <p:cNvSpPr/>
          <p:nvPr/>
        </p:nvSpPr>
        <p:spPr>
          <a:xfrm>
            <a:off x="6642307" y="1092315"/>
            <a:ext cx="4549643" cy="487506"/>
          </a:xfrm>
          <a:prstGeom prst="rect">
            <a:avLst/>
          </a:prstGeom>
        </p:spPr>
        <p:txBody>
          <a:bodyPr wrap="none">
            <a:spAutoFit/>
          </a:bodyPr>
          <a:lstStyle/>
          <a:p>
            <a:pPr algn="r" rtl="1">
              <a:lnSpc>
                <a:spcPct val="107000"/>
              </a:lnSpc>
              <a:spcAft>
                <a:spcPts val="0"/>
              </a:spcAft>
            </a:pPr>
            <a:r>
              <a:rPr lang="en-US" sz="2400" b="1" dirty="0">
                <a:solidFill>
                  <a:srgbClr val="FF0000"/>
                </a:solidFill>
                <a:latin typeface="BNazaninBold"/>
                <a:ea typeface="Calibri" panose="020F0502020204030204" pitchFamily="34" charset="0"/>
                <a:cs typeface="B Nazanin" panose="00000400000000000000" pitchFamily="2" charset="-78"/>
              </a:rPr>
              <a:t>-2-1 </a:t>
            </a:r>
            <a:r>
              <a:rPr lang="fa-IR" sz="2400" b="1" dirty="0">
                <a:solidFill>
                  <a:srgbClr val="FF0000"/>
                </a:solidFill>
                <a:latin typeface="BNazaninBold"/>
                <a:ea typeface="Calibri" panose="020F0502020204030204" pitchFamily="34" charset="0"/>
                <a:cs typeface="B Nazanin" panose="00000400000000000000" pitchFamily="2" charset="-78"/>
              </a:rPr>
              <a:t>روش عمليات با نبود ارتباط مكالماتي</a:t>
            </a:r>
            <a:endParaRPr lang="en-US" sz="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a:extLst>
              <a:ext uri="{FF2B5EF4-FFF2-40B4-BE49-F238E27FC236}">
                <a16:creationId xmlns:a16="http://schemas.microsoft.com/office/drawing/2014/main" id="{5AF3CB85-1291-4CBB-9A89-209AA5B74066}"/>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400CBA86-4E69-44A7-BC8B-EDDEC3B72E70}"/>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5" name="Rectangle 4">
            <a:extLst>
              <a:ext uri="{FF2B5EF4-FFF2-40B4-BE49-F238E27FC236}">
                <a16:creationId xmlns:a16="http://schemas.microsoft.com/office/drawing/2014/main" id="{1412769C-DCD7-40D4-BFFA-1AB6CD0FDFF6}"/>
              </a:ext>
            </a:extLst>
          </p:cNvPr>
          <p:cNvSpPr/>
          <p:nvPr/>
        </p:nvSpPr>
        <p:spPr>
          <a:xfrm>
            <a:off x="7060690" y="1678631"/>
            <a:ext cx="4131260" cy="421654"/>
          </a:xfrm>
          <a:prstGeom prst="rect">
            <a:avLst/>
          </a:prstGeom>
        </p:spPr>
        <p:txBody>
          <a:bodyPr wrap="none">
            <a:spAutoFit/>
          </a:bodyPr>
          <a:lstStyle/>
          <a:p>
            <a:pPr algn="r" rtl="1">
              <a:lnSpc>
                <a:spcPct val="107000"/>
              </a:lnSpc>
              <a:spcAft>
                <a:spcPts val="0"/>
              </a:spcAft>
            </a:pPr>
            <a:r>
              <a:rPr lang="fa-IR" sz="2000" b="1" dirty="0">
                <a:solidFill>
                  <a:srgbClr val="00B0F0"/>
                </a:solidFill>
                <a:latin typeface="BNazaninBold"/>
                <a:ea typeface="Calibri" panose="020F0502020204030204" pitchFamily="34" charset="0"/>
                <a:cs typeface="B Nazanin" panose="00000400000000000000" pitchFamily="2" charset="-78"/>
              </a:rPr>
              <a:t>بي برقي كامل ايستگاه با نبود ارتباط مكالماتي</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9083EF6A-F393-48FA-9C91-48692E23B085}"/>
              </a:ext>
            </a:extLst>
          </p:cNvPr>
          <p:cNvSpPr/>
          <p:nvPr/>
        </p:nvSpPr>
        <p:spPr>
          <a:xfrm>
            <a:off x="964277" y="2274838"/>
            <a:ext cx="10980129" cy="3046988"/>
          </a:xfrm>
          <a:prstGeom prst="rect">
            <a:avLst/>
          </a:prstGeom>
        </p:spPr>
        <p:txBody>
          <a:bodyPr wrap="square">
            <a:spAutoFit/>
          </a:bodyPr>
          <a:lstStyle/>
          <a:p>
            <a:pPr algn="r" rtl="1"/>
            <a:r>
              <a:rPr lang="fa-IR" sz="2400" b="1" dirty="0">
                <a:latin typeface="BNazanin"/>
                <a:cs typeface="B Nazanin" panose="00000400000000000000" pitchFamily="2" charset="-78"/>
              </a:rPr>
              <a:t>نيروگاهها: ضمن بررسي واحد و حصول اطمينان از سلامت آن نسبت به راه اندازي آن اقدام و با</a:t>
            </a:r>
          </a:p>
          <a:p>
            <a:pPr algn="r" rtl="1"/>
            <a:r>
              <a:rPr lang="fa-IR" sz="2400" b="1" dirty="0">
                <a:latin typeface="BNazanin"/>
                <a:cs typeface="B Nazanin" panose="00000400000000000000" pitchFamily="2" charset="-78"/>
              </a:rPr>
              <a:t>توجه به دستورالعمل هاي كنترل ولتاژ و فركانس نسبت به پارالل نمودن آن اقدام نمايد. </a:t>
            </a:r>
          </a:p>
          <a:p>
            <a:pPr algn="r" rtl="1"/>
            <a:endParaRPr lang="fa-IR" sz="2400" b="1" dirty="0">
              <a:latin typeface="BNazanin"/>
              <a:cs typeface="B Nazanin" panose="00000400000000000000" pitchFamily="2" charset="-78"/>
            </a:endParaRPr>
          </a:p>
          <a:p>
            <a:pPr algn="r" rtl="1"/>
            <a:r>
              <a:rPr lang="fa-IR" sz="2400" b="1" dirty="0">
                <a:latin typeface="BNazanin"/>
                <a:cs typeface="B Nazanin" panose="00000400000000000000" pitchFamily="2" charset="-78"/>
              </a:rPr>
              <a:t>در صورتيكه پست نيروگاه نيز بي برق شده است واحد پس از برقدار شدن پست بايستي راه اندازي شود. </a:t>
            </a:r>
          </a:p>
          <a:p>
            <a:pPr algn="r" rtl="1"/>
            <a:endParaRPr lang="fa-IR" sz="2400" b="1" dirty="0">
              <a:latin typeface="BNazanin"/>
              <a:cs typeface="B Nazanin" panose="00000400000000000000" pitchFamily="2" charset="-78"/>
            </a:endParaRPr>
          </a:p>
          <a:p>
            <a:pPr algn="r" rtl="1"/>
            <a:r>
              <a:rPr lang="fa-IR" sz="2400" b="1" dirty="0">
                <a:latin typeface="BNazanin"/>
                <a:cs typeface="B Nazanin" panose="00000400000000000000" pitchFamily="2" charset="-78"/>
              </a:rPr>
              <a:t>درصورتي كه نيروگاه توانايي تامين مصرف داخلي مولدها را دارد (مانند ديزل راه انداز) مسئول نيروگاه بايد با استفاده از اين امكانات اقدام به تامين برق مصرف داخلي و راه اندازي مولدها نموده و پست نيروگاهي را برقدار كند.</a:t>
            </a:r>
            <a:endParaRPr lang="fa-IR" sz="2400" b="1" dirty="0">
              <a:cs typeface="B Nazanin" panose="00000400000000000000" pitchFamily="2" charset="-78"/>
            </a:endParaRPr>
          </a:p>
        </p:txBody>
      </p:sp>
      <p:sp>
        <p:nvSpPr>
          <p:cNvPr id="7" name="Slide Number Placeholder 6">
            <a:extLst>
              <a:ext uri="{FF2B5EF4-FFF2-40B4-BE49-F238E27FC236}">
                <a16:creationId xmlns:a16="http://schemas.microsoft.com/office/drawing/2014/main" id="{61447DFA-2E7B-4C5A-9EDF-B35A9AD40B16}"/>
              </a:ext>
            </a:extLst>
          </p:cNvPr>
          <p:cNvSpPr>
            <a:spLocks noGrp="1"/>
          </p:cNvSpPr>
          <p:nvPr>
            <p:ph type="sldNum" sz="quarter" idx="12"/>
          </p:nvPr>
        </p:nvSpPr>
        <p:spPr/>
        <p:txBody>
          <a:bodyPr/>
          <a:lstStyle/>
          <a:p>
            <a:fld id="{A3B105D7-4928-4D27-98E4-A87FDD0D1C5E}" type="slidenum">
              <a:rPr lang="fa-IR" smtClean="0"/>
              <a:t>29</a:t>
            </a:fld>
            <a:endParaRPr lang="fa-IR"/>
          </a:p>
        </p:txBody>
      </p:sp>
    </p:spTree>
    <p:extLst>
      <p:ext uri="{BB962C8B-B14F-4D97-AF65-F5344CB8AC3E}">
        <p14:creationId xmlns:p14="http://schemas.microsoft.com/office/powerpoint/2010/main" val="4199279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84A47A2-58C7-415B-8F3B-F62BE6DE56D9}"/>
              </a:ext>
            </a:extLst>
          </p:cNvPr>
          <p:cNvSpPr>
            <a:spLocks noGrp="1"/>
          </p:cNvSpPr>
          <p:nvPr>
            <p:ph type="sldNum" sz="quarter" idx="12"/>
          </p:nvPr>
        </p:nvSpPr>
        <p:spPr/>
        <p:txBody>
          <a:bodyPr/>
          <a:lstStyle/>
          <a:p>
            <a:fld id="{A3B105D7-4928-4D27-98E4-A87FDD0D1C5E}" type="slidenum">
              <a:rPr lang="fa-IR" smtClean="0"/>
              <a:t>3</a:t>
            </a:fld>
            <a:endParaRPr lang="fa-IR"/>
          </a:p>
        </p:txBody>
      </p:sp>
      <p:pic>
        <p:nvPicPr>
          <p:cNvPr id="4" name="Picture 3">
            <a:extLst>
              <a:ext uri="{FF2B5EF4-FFF2-40B4-BE49-F238E27FC236}">
                <a16:creationId xmlns:a16="http://schemas.microsoft.com/office/drawing/2014/main" id="{4EB1F4AE-5D8D-41E5-876A-F3EC947E7E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2563" y="583115"/>
            <a:ext cx="8678863" cy="5691770"/>
          </a:xfrm>
          <a:prstGeom prst="rect">
            <a:avLst/>
          </a:prstGeom>
        </p:spPr>
      </p:pic>
    </p:spTree>
    <p:extLst>
      <p:ext uri="{BB962C8B-B14F-4D97-AF65-F5344CB8AC3E}">
        <p14:creationId xmlns:p14="http://schemas.microsoft.com/office/powerpoint/2010/main" val="2326392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A707A0-C915-4592-90ED-B82CB0268B36}"/>
              </a:ext>
            </a:extLst>
          </p:cNvPr>
          <p:cNvSpPr/>
          <p:nvPr/>
        </p:nvSpPr>
        <p:spPr>
          <a:xfrm>
            <a:off x="6207892" y="1611632"/>
            <a:ext cx="5418471" cy="523220"/>
          </a:xfrm>
          <a:prstGeom prst="rect">
            <a:avLst/>
          </a:prstGeom>
        </p:spPr>
        <p:txBody>
          <a:bodyPr wrap="none">
            <a:spAutoFit/>
          </a:bodyPr>
          <a:lstStyle/>
          <a:p>
            <a:pPr algn="r" rtl="1"/>
            <a:r>
              <a:rPr lang="fa-IR" sz="2800" b="1" dirty="0">
                <a:solidFill>
                  <a:srgbClr val="0070C0"/>
                </a:solidFill>
                <a:latin typeface="BNazaninBold"/>
                <a:cs typeface="B Nazanin" panose="00000400000000000000" pitchFamily="2" charset="-78"/>
              </a:rPr>
              <a:t>بي برق كامل پستها با نبود ارتباط مكالماتي:</a:t>
            </a:r>
          </a:p>
        </p:txBody>
      </p:sp>
      <p:sp>
        <p:nvSpPr>
          <p:cNvPr id="4" name="Rectangle 3">
            <a:extLst>
              <a:ext uri="{FF2B5EF4-FFF2-40B4-BE49-F238E27FC236}">
                <a16:creationId xmlns:a16="http://schemas.microsoft.com/office/drawing/2014/main" id="{9D2E6036-AF1E-4F1E-96FC-735FA3B6745F}"/>
              </a:ext>
            </a:extLst>
          </p:cNvPr>
          <p:cNvSpPr/>
          <p:nvPr/>
        </p:nvSpPr>
        <p:spPr>
          <a:xfrm>
            <a:off x="3612062" y="2215530"/>
            <a:ext cx="7811755" cy="461665"/>
          </a:xfrm>
          <a:prstGeom prst="rect">
            <a:avLst/>
          </a:prstGeom>
        </p:spPr>
        <p:style>
          <a:lnRef idx="1">
            <a:schemeClr val="accent5"/>
          </a:lnRef>
          <a:fillRef idx="3">
            <a:schemeClr val="accent5"/>
          </a:fillRef>
          <a:effectRef idx="2">
            <a:schemeClr val="accent5"/>
          </a:effectRef>
          <a:fontRef idx="minor">
            <a:schemeClr val="lt1"/>
          </a:fontRef>
        </p:style>
        <p:txBody>
          <a:bodyPr wrap="none">
            <a:spAutoFit/>
          </a:bodyPr>
          <a:lstStyle/>
          <a:p>
            <a:pPr marL="342900" indent="-342900" algn="r" rtl="1">
              <a:buFontTx/>
              <a:buChar char="♫"/>
            </a:pPr>
            <a:r>
              <a:rPr lang="fa-IR" sz="2400" b="1" dirty="0">
                <a:latin typeface="BNazanin"/>
                <a:cs typeface="B Nazanin" panose="00000400000000000000" pitchFamily="2" charset="-78"/>
              </a:rPr>
              <a:t>كليه كليدهاي قدرت خطوط و ترانسفورماتورها به طوردستي قطع گردد</a:t>
            </a:r>
          </a:p>
        </p:txBody>
      </p:sp>
      <p:sp>
        <p:nvSpPr>
          <p:cNvPr id="5" name="Rectangle 4">
            <a:extLst>
              <a:ext uri="{FF2B5EF4-FFF2-40B4-BE49-F238E27FC236}">
                <a16:creationId xmlns:a16="http://schemas.microsoft.com/office/drawing/2014/main" id="{6AE7D4B6-4DF5-4B2D-AC82-9C0EB005AE88}"/>
              </a:ext>
            </a:extLst>
          </p:cNvPr>
          <p:cNvSpPr/>
          <p:nvPr/>
        </p:nvSpPr>
        <p:spPr>
          <a:xfrm>
            <a:off x="2134501" y="4674197"/>
            <a:ext cx="8979875" cy="707886"/>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r" rtl="1"/>
            <a:r>
              <a:rPr lang="fa-IR" sz="2000" b="1" dirty="0">
                <a:latin typeface="Courier New" panose="02070309020205020404" pitchFamily="49" charset="0"/>
                <a:cs typeface="B Nazanin" panose="00000400000000000000" pitchFamily="2" charset="-78"/>
              </a:rPr>
              <a:t>-</a:t>
            </a:r>
            <a:r>
              <a:rPr lang="fa-IR" sz="2000" b="1" dirty="0">
                <a:latin typeface="BNazanin"/>
                <a:cs typeface="B Nazanin" panose="00000400000000000000" pitchFamily="2" charset="-78"/>
              </a:rPr>
              <a:t>فرمان وصل و برقدار نمودن خطوط فقط يكبار مجاز بودن و پارالل نمودن بايد با توجه به شرايط ولتاژ و فركانس از طريق سنكرون چك انجام گيرد.</a:t>
            </a:r>
          </a:p>
        </p:txBody>
      </p:sp>
      <p:sp>
        <p:nvSpPr>
          <p:cNvPr id="6" name="Rectangle 5">
            <a:extLst>
              <a:ext uri="{FF2B5EF4-FFF2-40B4-BE49-F238E27FC236}">
                <a16:creationId xmlns:a16="http://schemas.microsoft.com/office/drawing/2014/main" id="{3F10840A-9E71-44E1-84B9-234A178F5C06}"/>
              </a:ext>
            </a:extLst>
          </p:cNvPr>
          <p:cNvSpPr/>
          <p:nvPr/>
        </p:nvSpPr>
        <p:spPr>
          <a:xfrm>
            <a:off x="2134501" y="5463027"/>
            <a:ext cx="8753764" cy="707886"/>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r" rtl="1"/>
            <a:r>
              <a:rPr lang="fa-IR" sz="2000" b="1" dirty="0">
                <a:latin typeface="Courier New" panose="02070309020205020404" pitchFamily="49" charset="0"/>
                <a:cs typeface="B Nazanin" panose="00000400000000000000" pitchFamily="2" charset="-78"/>
              </a:rPr>
              <a:t>-</a:t>
            </a:r>
            <a:r>
              <a:rPr lang="fa-IR" sz="2000" b="1" dirty="0">
                <a:latin typeface="BNazanin"/>
                <a:cs typeface="B Nazanin" panose="00000400000000000000" pitchFamily="2" charset="-78"/>
              </a:rPr>
              <a:t>اگر خطي با حفاظتهاي اصلي راكتور ، خط يا ترانسفورماتور بي برق شده است مجاز به انجام عمليات در مدار آوردن آن تجهيز نمي باشد.</a:t>
            </a:r>
          </a:p>
        </p:txBody>
      </p:sp>
      <p:sp>
        <p:nvSpPr>
          <p:cNvPr id="7" name="Rectangle 6">
            <a:extLst>
              <a:ext uri="{FF2B5EF4-FFF2-40B4-BE49-F238E27FC236}">
                <a16:creationId xmlns:a16="http://schemas.microsoft.com/office/drawing/2014/main" id="{4EF7A29A-F5DC-4E26-A400-4E7D6AB022B7}"/>
              </a:ext>
            </a:extLst>
          </p:cNvPr>
          <p:cNvSpPr/>
          <p:nvPr/>
        </p:nvSpPr>
        <p:spPr>
          <a:xfrm>
            <a:off x="2134501" y="6267544"/>
            <a:ext cx="6782626" cy="400110"/>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pPr algn="r" rtl="1"/>
            <a:r>
              <a:rPr lang="fa-IR" sz="2000" b="1" dirty="0">
                <a:latin typeface="Courier New" panose="02070309020205020404" pitchFamily="49" charset="0"/>
                <a:cs typeface="B Nazanin" panose="00000400000000000000" pitchFamily="2" charset="-78"/>
              </a:rPr>
              <a:t>-</a:t>
            </a:r>
            <a:r>
              <a:rPr lang="fa-IR" sz="2000" b="1" dirty="0">
                <a:latin typeface="BNazanin"/>
                <a:cs typeface="B Nazanin" panose="00000400000000000000" pitchFamily="2" charset="-78"/>
              </a:rPr>
              <a:t>خطوطي كه علامت * ندارند تا زمان برقراري تماس لازم است بي برق بمانند.</a:t>
            </a:r>
            <a:endParaRPr lang="fa-IR" sz="2000" b="1" dirty="0">
              <a:cs typeface="B Nazanin" panose="00000400000000000000" pitchFamily="2" charset="-78"/>
            </a:endParaRPr>
          </a:p>
        </p:txBody>
      </p:sp>
      <p:sp>
        <p:nvSpPr>
          <p:cNvPr id="8" name="Rectangle 7">
            <a:extLst>
              <a:ext uri="{FF2B5EF4-FFF2-40B4-BE49-F238E27FC236}">
                <a16:creationId xmlns:a16="http://schemas.microsoft.com/office/drawing/2014/main" id="{B4B54C92-FC62-4578-BAC9-BCE8619D4B6A}"/>
              </a:ext>
            </a:extLst>
          </p:cNvPr>
          <p:cNvSpPr/>
          <p:nvPr/>
        </p:nvSpPr>
        <p:spPr>
          <a:xfrm>
            <a:off x="3145375" y="2882622"/>
            <a:ext cx="8278442" cy="1200329"/>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pPr algn="r" rtl="1"/>
            <a:r>
              <a:rPr lang="fa-IR" sz="2400" b="1" dirty="0">
                <a:latin typeface="BNazanin"/>
                <a:cs typeface="B Nazanin" panose="00000400000000000000" pitchFamily="2" charset="-78"/>
              </a:rPr>
              <a:t>پس از دريافت تانسيون (ولتاژ) از هر طريق، پست را برقدار نمايد.</a:t>
            </a:r>
          </a:p>
          <a:p>
            <a:pPr algn="r" rtl="1"/>
            <a:r>
              <a:rPr lang="fa-IR" sz="2400" b="1" dirty="0">
                <a:latin typeface="BNazanin"/>
                <a:cs typeface="B Nazanin" panose="00000400000000000000" pitchFamily="2" charset="-78"/>
              </a:rPr>
              <a:t>با استفاده از منابع توان راكتيو در پست با توجه به دستورالعمل كنترل ولتاژ، ولتاژ پست را تنظيم كند.</a:t>
            </a:r>
          </a:p>
        </p:txBody>
      </p:sp>
      <p:sp>
        <p:nvSpPr>
          <p:cNvPr id="9" name="Rectangle 8">
            <a:extLst>
              <a:ext uri="{FF2B5EF4-FFF2-40B4-BE49-F238E27FC236}">
                <a16:creationId xmlns:a16="http://schemas.microsoft.com/office/drawing/2014/main" id="{BEAF78B8-6EAC-4135-962C-FD124983E452}"/>
              </a:ext>
            </a:extLst>
          </p:cNvPr>
          <p:cNvSpPr/>
          <p:nvPr/>
        </p:nvSpPr>
        <p:spPr>
          <a:xfrm>
            <a:off x="6642307" y="1092315"/>
            <a:ext cx="4549643" cy="487506"/>
          </a:xfrm>
          <a:prstGeom prst="rect">
            <a:avLst/>
          </a:prstGeom>
        </p:spPr>
        <p:txBody>
          <a:bodyPr wrap="none">
            <a:spAutoFit/>
          </a:bodyPr>
          <a:lstStyle/>
          <a:p>
            <a:pPr algn="r" rtl="1">
              <a:lnSpc>
                <a:spcPct val="107000"/>
              </a:lnSpc>
              <a:spcAft>
                <a:spcPts val="0"/>
              </a:spcAft>
            </a:pPr>
            <a:r>
              <a:rPr lang="en-US" sz="2400" b="1" dirty="0">
                <a:solidFill>
                  <a:srgbClr val="FF0000"/>
                </a:solidFill>
                <a:latin typeface="BNazaninBold"/>
                <a:ea typeface="Calibri" panose="020F0502020204030204" pitchFamily="34" charset="0"/>
                <a:cs typeface="B Nazanin" panose="00000400000000000000" pitchFamily="2" charset="-78"/>
              </a:rPr>
              <a:t>-2-1 </a:t>
            </a:r>
            <a:r>
              <a:rPr lang="fa-IR" sz="2400" b="1" dirty="0">
                <a:solidFill>
                  <a:srgbClr val="FF0000"/>
                </a:solidFill>
                <a:latin typeface="BNazaninBold"/>
                <a:ea typeface="Calibri" panose="020F0502020204030204" pitchFamily="34" charset="0"/>
                <a:cs typeface="B Nazanin" panose="00000400000000000000" pitchFamily="2" charset="-78"/>
              </a:rPr>
              <a:t>روش عمليات با نبود ارتباط مكالماتي</a:t>
            </a:r>
            <a:endParaRPr lang="en-US" sz="1200" dirty="0">
              <a:solidFill>
                <a:srgbClr val="FF0000"/>
              </a:solidFill>
              <a:effectLst/>
              <a:latin typeface="Calibri" panose="020F0502020204030204" pitchFamily="34" charset="0"/>
              <a:ea typeface="Calibri" panose="020F0502020204030204" pitchFamily="34" charset="0"/>
              <a:cs typeface="B Nazanin" panose="00000400000000000000" pitchFamily="2" charset="-78"/>
            </a:endParaRPr>
          </a:p>
        </p:txBody>
      </p:sp>
      <p:sp>
        <p:nvSpPr>
          <p:cNvPr id="10" name="Rectangle 9">
            <a:extLst>
              <a:ext uri="{FF2B5EF4-FFF2-40B4-BE49-F238E27FC236}">
                <a16:creationId xmlns:a16="http://schemas.microsoft.com/office/drawing/2014/main" id="{BD1955B1-2166-4D00-8BA7-C2EBE1B62FAD}"/>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10013D62-5EB8-4241-9288-9A0772FFB488}"/>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12" name="TextBox 11">
            <a:extLst>
              <a:ext uri="{FF2B5EF4-FFF2-40B4-BE49-F238E27FC236}">
                <a16:creationId xmlns:a16="http://schemas.microsoft.com/office/drawing/2014/main" id="{D2D9558E-0470-45C5-891B-135724DF3867}"/>
              </a:ext>
            </a:extLst>
          </p:cNvPr>
          <p:cNvSpPr txBox="1"/>
          <p:nvPr/>
        </p:nvSpPr>
        <p:spPr>
          <a:xfrm>
            <a:off x="10474446" y="4171997"/>
            <a:ext cx="1435008"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1">
            <a:spAutoFit/>
          </a:bodyPr>
          <a:lstStyle/>
          <a:p>
            <a:r>
              <a:rPr lang="fa-IR" b="1" dirty="0"/>
              <a:t>تذکرات مهم</a:t>
            </a:r>
          </a:p>
        </p:txBody>
      </p:sp>
      <p:sp>
        <p:nvSpPr>
          <p:cNvPr id="13" name="Slide Number Placeholder 12">
            <a:extLst>
              <a:ext uri="{FF2B5EF4-FFF2-40B4-BE49-F238E27FC236}">
                <a16:creationId xmlns:a16="http://schemas.microsoft.com/office/drawing/2014/main" id="{B85B2E37-2661-44EB-A854-02AA3F3EF9B8}"/>
              </a:ext>
            </a:extLst>
          </p:cNvPr>
          <p:cNvSpPr>
            <a:spLocks noGrp="1"/>
          </p:cNvSpPr>
          <p:nvPr>
            <p:ph type="sldNum" sz="quarter" idx="12"/>
          </p:nvPr>
        </p:nvSpPr>
        <p:spPr/>
        <p:txBody>
          <a:bodyPr/>
          <a:lstStyle/>
          <a:p>
            <a:fld id="{A3B105D7-4928-4D27-98E4-A87FDD0D1C5E}" type="slidenum">
              <a:rPr lang="fa-IR" smtClean="0"/>
              <a:t>30</a:t>
            </a:fld>
            <a:endParaRPr lang="fa-IR"/>
          </a:p>
        </p:txBody>
      </p:sp>
    </p:spTree>
    <p:extLst>
      <p:ext uri="{BB962C8B-B14F-4D97-AF65-F5344CB8AC3E}">
        <p14:creationId xmlns:p14="http://schemas.microsoft.com/office/powerpoint/2010/main" val="85945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E6FAB5-0994-4C89-A1F0-9B5E84FFCA97}"/>
              </a:ext>
            </a:extLst>
          </p:cNvPr>
          <p:cNvSpPr/>
          <p:nvPr/>
        </p:nvSpPr>
        <p:spPr>
          <a:xfrm>
            <a:off x="5717029" y="1244576"/>
            <a:ext cx="5974714" cy="461665"/>
          </a:xfrm>
          <a:prstGeom prst="rect">
            <a:avLst/>
          </a:prstGeom>
        </p:spPr>
        <p:txBody>
          <a:bodyPr wrap="none">
            <a:spAutoFit/>
          </a:bodyPr>
          <a:lstStyle/>
          <a:p>
            <a:pPr algn="r" rtl="1"/>
            <a:r>
              <a:rPr lang="fa-IR" sz="2400" b="1" dirty="0">
                <a:solidFill>
                  <a:srgbClr val="0070C0"/>
                </a:solidFill>
                <a:latin typeface="BNazaninBold"/>
                <a:cs typeface="B Nazanin" panose="00000400000000000000" pitchFamily="2" charset="-78"/>
              </a:rPr>
              <a:t>1-3-روشهاي بهره برداري از سيستم هنگام كاهش ولتاژ</a:t>
            </a:r>
          </a:p>
        </p:txBody>
      </p:sp>
      <p:sp>
        <p:nvSpPr>
          <p:cNvPr id="4" name="Rectangle 3">
            <a:extLst>
              <a:ext uri="{FF2B5EF4-FFF2-40B4-BE49-F238E27FC236}">
                <a16:creationId xmlns:a16="http://schemas.microsoft.com/office/drawing/2014/main" id="{FC6DFC6C-1645-4F5C-A512-3B55FE8E8AE5}"/>
              </a:ext>
            </a:extLst>
          </p:cNvPr>
          <p:cNvSpPr/>
          <p:nvPr/>
        </p:nvSpPr>
        <p:spPr>
          <a:xfrm>
            <a:off x="631768" y="2037806"/>
            <a:ext cx="11059976" cy="46166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r" rtl="1"/>
            <a:r>
              <a:rPr lang="fa-IR" sz="2400" b="1" dirty="0">
                <a:latin typeface="BNazanin"/>
                <a:cs typeface="B Nazanin" panose="00000400000000000000" pitchFamily="2" charset="-78"/>
              </a:rPr>
              <a:t>مسئوليت كنترل ولتاژ در حوزه عملياتي هر منقطه مستقيما به عهده مركز ديسپاچينگ مربوطه مي باشد.</a:t>
            </a:r>
          </a:p>
        </p:txBody>
      </p:sp>
      <p:sp>
        <p:nvSpPr>
          <p:cNvPr id="5" name="Rectangle 4">
            <a:extLst>
              <a:ext uri="{FF2B5EF4-FFF2-40B4-BE49-F238E27FC236}">
                <a16:creationId xmlns:a16="http://schemas.microsoft.com/office/drawing/2014/main" id="{A2F3DFA9-67E7-4853-B431-186E1639E6F4}"/>
              </a:ext>
            </a:extLst>
          </p:cNvPr>
          <p:cNvSpPr/>
          <p:nvPr/>
        </p:nvSpPr>
        <p:spPr>
          <a:xfrm>
            <a:off x="9172113" y="4015266"/>
            <a:ext cx="2763898" cy="400110"/>
          </a:xfrm>
          <a:prstGeom prst="rect">
            <a:avLst/>
          </a:prstGeom>
        </p:spPr>
        <p:style>
          <a:lnRef idx="0">
            <a:schemeClr val="accent5"/>
          </a:lnRef>
          <a:fillRef idx="3">
            <a:schemeClr val="accent5"/>
          </a:fillRef>
          <a:effectRef idx="3">
            <a:schemeClr val="accent5"/>
          </a:effectRef>
          <a:fontRef idx="minor">
            <a:schemeClr val="lt1"/>
          </a:fontRef>
        </p:style>
        <p:txBody>
          <a:bodyPr wrap="none">
            <a:spAutoFit/>
          </a:bodyPr>
          <a:lstStyle/>
          <a:p>
            <a:r>
              <a:rPr lang="fa-IR" sz="2000" b="1" dirty="0">
                <a:latin typeface="BNazanin"/>
                <a:cs typeface="B Nazanin" panose="00000400000000000000" pitchFamily="2" charset="-78"/>
              </a:rPr>
              <a:t>مسئولين مراكز كنترل مناطق </a:t>
            </a:r>
            <a:endParaRPr lang="fa-IR" sz="2000" b="1" dirty="0"/>
          </a:p>
        </p:txBody>
      </p:sp>
      <p:sp>
        <p:nvSpPr>
          <p:cNvPr id="6" name="Rectangle 5">
            <a:extLst>
              <a:ext uri="{FF2B5EF4-FFF2-40B4-BE49-F238E27FC236}">
                <a16:creationId xmlns:a16="http://schemas.microsoft.com/office/drawing/2014/main" id="{5889A07B-7E50-43B3-A850-43C2A1FB0542}"/>
              </a:ext>
            </a:extLst>
          </p:cNvPr>
          <p:cNvSpPr/>
          <p:nvPr/>
        </p:nvSpPr>
        <p:spPr>
          <a:xfrm>
            <a:off x="6009615" y="3798168"/>
            <a:ext cx="1816179" cy="707886"/>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ctr" rtl="1"/>
            <a:r>
              <a:rPr lang="fa-IR" sz="2000" b="1" dirty="0">
                <a:latin typeface="BNazanin"/>
                <a:cs typeface="B Nazanin" panose="00000400000000000000" pitchFamily="2" charset="-78"/>
              </a:rPr>
              <a:t>با استفاده از منابع مگاواري</a:t>
            </a:r>
            <a:endParaRPr lang="fa-IR" sz="2000" b="1" dirty="0"/>
          </a:p>
        </p:txBody>
      </p:sp>
      <p:sp>
        <p:nvSpPr>
          <p:cNvPr id="7" name="Right Brace 6">
            <a:extLst>
              <a:ext uri="{FF2B5EF4-FFF2-40B4-BE49-F238E27FC236}">
                <a16:creationId xmlns:a16="http://schemas.microsoft.com/office/drawing/2014/main" id="{8F3CE695-B96D-45A6-AE1D-0C83B668FC5C}"/>
              </a:ext>
            </a:extLst>
          </p:cNvPr>
          <p:cNvSpPr/>
          <p:nvPr/>
        </p:nvSpPr>
        <p:spPr>
          <a:xfrm>
            <a:off x="5373311" y="3644451"/>
            <a:ext cx="498764" cy="1184186"/>
          </a:xfrm>
          <a:prstGeom prst="righ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
        <p:nvSpPr>
          <p:cNvPr id="9" name="TextBox 8">
            <a:extLst>
              <a:ext uri="{FF2B5EF4-FFF2-40B4-BE49-F238E27FC236}">
                <a16:creationId xmlns:a16="http://schemas.microsoft.com/office/drawing/2014/main" id="{A3A3F8B6-D950-4041-93FB-8E77F89E3A56}"/>
              </a:ext>
            </a:extLst>
          </p:cNvPr>
          <p:cNvSpPr txBox="1"/>
          <p:nvPr/>
        </p:nvSpPr>
        <p:spPr>
          <a:xfrm>
            <a:off x="4656849" y="3526101"/>
            <a:ext cx="506870" cy="369332"/>
          </a:xfrm>
          <a:prstGeom prst="rect">
            <a:avLst/>
          </a:prstGeom>
        </p:spPr>
        <p:style>
          <a:lnRef idx="0">
            <a:schemeClr val="accent4"/>
          </a:lnRef>
          <a:fillRef idx="3">
            <a:schemeClr val="accent4"/>
          </a:fillRef>
          <a:effectRef idx="3">
            <a:schemeClr val="accent4"/>
          </a:effectRef>
          <a:fontRef idx="minor">
            <a:schemeClr val="lt1"/>
          </a:fontRef>
        </p:style>
        <p:txBody>
          <a:bodyPr wrap="none" rtlCol="1">
            <a:spAutoFit/>
          </a:bodyPr>
          <a:lstStyle/>
          <a:p>
            <a:r>
              <a:rPr lang="fa-IR" b="1" dirty="0"/>
              <a:t>بله</a:t>
            </a:r>
          </a:p>
        </p:txBody>
      </p:sp>
      <p:sp>
        <p:nvSpPr>
          <p:cNvPr id="10" name="TextBox 9">
            <a:extLst>
              <a:ext uri="{FF2B5EF4-FFF2-40B4-BE49-F238E27FC236}">
                <a16:creationId xmlns:a16="http://schemas.microsoft.com/office/drawing/2014/main" id="{399C5D9C-9215-4054-A471-39A0667FB3D6}"/>
              </a:ext>
            </a:extLst>
          </p:cNvPr>
          <p:cNvSpPr txBox="1"/>
          <p:nvPr/>
        </p:nvSpPr>
        <p:spPr>
          <a:xfrm>
            <a:off x="4599141" y="4430210"/>
            <a:ext cx="564578" cy="369332"/>
          </a:xfrm>
          <a:prstGeom prst="rect">
            <a:avLst/>
          </a:prstGeom>
        </p:spPr>
        <p:style>
          <a:lnRef idx="0">
            <a:schemeClr val="accent5"/>
          </a:lnRef>
          <a:fillRef idx="3">
            <a:schemeClr val="accent5"/>
          </a:fillRef>
          <a:effectRef idx="3">
            <a:schemeClr val="accent5"/>
          </a:effectRef>
          <a:fontRef idx="minor">
            <a:schemeClr val="lt1"/>
          </a:fontRef>
        </p:style>
        <p:txBody>
          <a:bodyPr wrap="none" rtlCol="1">
            <a:spAutoFit/>
          </a:bodyPr>
          <a:lstStyle/>
          <a:p>
            <a:r>
              <a:rPr lang="fa-IR" b="1" dirty="0"/>
              <a:t>خیر</a:t>
            </a:r>
          </a:p>
        </p:txBody>
      </p:sp>
      <p:sp>
        <p:nvSpPr>
          <p:cNvPr id="11" name="Rectangle 10">
            <a:extLst>
              <a:ext uri="{FF2B5EF4-FFF2-40B4-BE49-F238E27FC236}">
                <a16:creationId xmlns:a16="http://schemas.microsoft.com/office/drawing/2014/main" id="{93B57BDE-E5F0-4585-A60E-64F5CFFD123B}"/>
              </a:ext>
            </a:extLst>
          </p:cNvPr>
          <p:cNvSpPr/>
          <p:nvPr/>
        </p:nvSpPr>
        <p:spPr>
          <a:xfrm>
            <a:off x="753905" y="4260933"/>
            <a:ext cx="3273087" cy="707886"/>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r" rtl="1"/>
            <a:r>
              <a:rPr lang="fa-IR" sz="2000" b="1" dirty="0">
                <a:latin typeface="BNazanin"/>
                <a:cs typeface="B Nazanin" panose="00000400000000000000" pitchFamily="2" charset="-78"/>
              </a:rPr>
              <a:t>هماهنگی با مركز ديسپاچينگ منطقه اي یا مركز ديسپاچينگ ملي</a:t>
            </a:r>
            <a:endParaRPr lang="fa-IR" sz="2000" b="1" dirty="0"/>
          </a:p>
        </p:txBody>
      </p:sp>
      <p:sp>
        <p:nvSpPr>
          <p:cNvPr id="12" name="Arrow: Down 11">
            <a:extLst>
              <a:ext uri="{FF2B5EF4-FFF2-40B4-BE49-F238E27FC236}">
                <a16:creationId xmlns:a16="http://schemas.microsoft.com/office/drawing/2014/main" id="{61AEFAFB-21A2-4729-9723-C8517668FA56}"/>
              </a:ext>
            </a:extLst>
          </p:cNvPr>
          <p:cNvSpPr/>
          <p:nvPr/>
        </p:nvSpPr>
        <p:spPr>
          <a:xfrm rot="5400000">
            <a:off x="8302795" y="3759845"/>
            <a:ext cx="392317" cy="9533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Rectangle 12">
            <a:extLst>
              <a:ext uri="{FF2B5EF4-FFF2-40B4-BE49-F238E27FC236}">
                <a16:creationId xmlns:a16="http://schemas.microsoft.com/office/drawing/2014/main" id="{9EC50639-A417-46C8-B40D-15AB3F5FE1E9}"/>
              </a:ext>
            </a:extLst>
          </p:cNvPr>
          <p:cNvSpPr/>
          <p:nvPr/>
        </p:nvSpPr>
        <p:spPr>
          <a:xfrm>
            <a:off x="8917129" y="127169"/>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E5946E95-CF8C-4AFC-8295-B20B2C268B33}"/>
              </a:ext>
            </a:extLst>
          </p:cNvPr>
          <p:cNvSpPr/>
          <p:nvPr/>
        </p:nvSpPr>
        <p:spPr>
          <a:xfrm>
            <a:off x="7614922" y="604809"/>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15" name="Slide Number Placeholder 14">
            <a:extLst>
              <a:ext uri="{FF2B5EF4-FFF2-40B4-BE49-F238E27FC236}">
                <a16:creationId xmlns:a16="http://schemas.microsoft.com/office/drawing/2014/main" id="{28B605F4-B251-49E1-8261-D2EEDFC180BC}"/>
              </a:ext>
            </a:extLst>
          </p:cNvPr>
          <p:cNvSpPr>
            <a:spLocks noGrp="1"/>
          </p:cNvSpPr>
          <p:nvPr>
            <p:ph type="sldNum" sz="quarter" idx="12"/>
          </p:nvPr>
        </p:nvSpPr>
        <p:spPr/>
        <p:txBody>
          <a:bodyPr/>
          <a:lstStyle/>
          <a:p>
            <a:fld id="{A3B105D7-4928-4D27-98E4-A87FDD0D1C5E}" type="slidenum">
              <a:rPr lang="fa-IR" smtClean="0"/>
              <a:t>31</a:t>
            </a:fld>
            <a:endParaRPr lang="fa-IR"/>
          </a:p>
        </p:txBody>
      </p:sp>
    </p:spTree>
    <p:extLst>
      <p:ext uri="{BB962C8B-B14F-4D97-AF65-F5344CB8AC3E}">
        <p14:creationId xmlns:p14="http://schemas.microsoft.com/office/powerpoint/2010/main" val="43648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F3D133-174E-4C42-9D23-DC6E02227017}"/>
              </a:ext>
            </a:extLst>
          </p:cNvPr>
          <p:cNvSpPr/>
          <p:nvPr/>
        </p:nvSpPr>
        <p:spPr>
          <a:xfrm>
            <a:off x="465513" y="3540311"/>
            <a:ext cx="11255346" cy="892552"/>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marL="342900" indent="-342900" algn="r" rtl="1">
              <a:buFont typeface="Wingdings" panose="05000000000000000000" pitchFamily="2" charset="2"/>
              <a:buChar char="ü"/>
            </a:pPr>
            <a:r>
              <a:rPr lang="fa-IR" sz="2400" b="1" dirty="0">
                <a:solidFill>
                  <a:schemeClr val="accent6">
                    <a:lumMod val="75000"/>
                  </a:schemeClr>
                </a:solidFill>
                <a:latin typeface="BNazanin"/>
                <a:cs typeface="B Nazanin" panose="00000400000000000000" pitchFamily="2" charset="-78"/>
              </a:rPr>
              <a:t>با بودن تماس</a:t>
            </a:r>
            <a:r>
              <a:rPr lang="fa-IR" sz="2800" b="1" dirty="0">
                <a:solidFill>
                  <a:schemeClr val="tx1"/>
                </a:solidFill>
                <a:latin typeface="BNazanin"/>
                <a:cs typeface="B Nazanin" panose="00000400000000000000" pitchFamily="2" charset="-78"/>
              </a:rPr>
              <a:t>: </a:t>
            </a:r>
            <a:r>
              <a:rPr lang="fa-IR" sz="2400" b="1" dirty="0">
                <a:latin typeface="BNazanin"/>
                <a:cs typeface="B Nazanin" panose="00000400000000000000" pitchFamily="2" charset="-78"/>
              </a:rPr>
              <a:t>وضعيت غيرعادي را مسئولين ايستگاهها اعلام نمايند و مسئولين نيروگاهها محدويت هاي</a:t>
            </a:r>
          </a:p>
          <a:p>
            <a:pPr algn="r" rtl="1"/>
            <a:r>
              <a:rPr lang="fa-IR" sz="2400" b="1" dirty="0">
                <a:latin typeface="BNazanin"/>
                <a:cs typeface="B Nazanin" panose="00000400000000000000" pitchFamily="2" charset="-78"/>
              </a:rPr>
              <a:t>تحريك مولد را اعلام نموده و منتظر فرمان ديسپاچينگ منطقه اي يا ملي باشند.</a:t>
            </a:r>
            <a:endParaRPr lang="fa-IR" sz="2400" b="1" dirty="0">
              <a:cs typeface="B Nazanin" panose="00000400000000000000" pitchFamily="2" charset="-78"/>
            </a:endParaRPr>
          </a:p>
        </p:txBody>
      </p:sp>
      <p:sp>
        <p:nvSpPr>
          <p:cNvPr id="3" name="Rectangle 2">
            <a:extLst>
              <a:ext uri="{FF2B5EF4-FFF2-40B4-BE49-F238E27FC236}">
                <a16:creationId xmlns:a16="http://schemas.microsoft.com/office/drawing/2014/main" id="{09C6C333-3555-4ED4-9F6B-8818257137A1}"/>
              </a:ext>
            </a:extLst>
          </p:cNvPr>
          <p:cNvSpPr/>
          <p:nvPr/>
        </p:nvSpPr>
        <p:spPr>
          <a:xfrm>
            <a:off x="9399390" y="1478208"/>
            <a:ext cx="2321469" cy="461665"/>
          </a:xfrm>
          <a:prstGeom prst="rect">
            <a:avLst/>
          </a:prstGeom>
        </p:spPr>
        <p:style>
          <a:lnRef idx="0">
            <a:schemeClr val="accent4"/>
          </a:lnRef>
          <a:fillRef idx="3">
            <a:schemeClr val="accent4"/>
          </a:fillRef>
          <a:effectRef idx="3">
            <a:schemeClr val="accent4"/>
          </a:effectRef>
          <a:fontRef idx="minor">
            <a:schemeClr val="lt1"/>
          </a:fontRef>
        </p:style>
        <p:txBody>
          <a:bodyPr wrap="none">
            <a:spAutoFit/>
          </a:bodyPr>
          <a:lstStyle/>
          <a:p>
            <a:pPr algn="r" rtl="1"/>
            <a:r>
              <a:rPr lang="fa-IR" sz="2400" b="1" dirty="0">
                <a:latin typeface="BNazaninBold"/>
                <a:cs typeface="B Nazanin" panose="00000400000000000000" pitchFamily="2" charset="-78"/>
              </a:rPr>
              <a:t>محدوده هاي ولتاژي:</a:t>
            </a:r>
          </a:p>
        </p:txBody>
      </p:sp>
      <p:sp>
        <p:nvSpPr>
          <p:cNvPr id="4" name="Rectangle 3">
            <a:extLst>
              <a:ext uri="{FF2B5EF4-FFF2-40B4-BE49-F238E27FC236}">
                <a16:creationId xmlns:a16="http://schemas.microsoft.com/office/drawing/2014/main" id="{9458C86B-32A4-4C17-BD3F-8D163927FF82}"/>
              </a:ext>
            </a:extLst>
          </p:cNvPr>
          <p:cNvSpPr/>
          <p:nvPr/>
        </p:nvSpPr>
        <p:spPr>
          <a:xfrm>
            <a:off x="8987418" y="42530"/>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2623C57B-1484-4C6B-9A25-A90F62027850}"/>
              </a:ext>
            </a:extLst>
          </p:cNvPr>
          <p:cNvSpPr/>
          <p:nvPr/>
        </p:nvSpPr>
        <p:spPr>
          <a:xfrm>
            <a:off x="7753348" y="478696"/>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6" name="Rectangle 5">
            <a:extLst>
              <a:ext uri="{FF2B5EF4-FFF2-40B4-BE49-F238E27FC236}">
                <a16:creationId xmlns:a16="http://schemas.microsoft.com/office/drawing/2014/main" id="{BE76D0F5-81E6-4893-B284-7895B1193F6B}"/>
              </a:ext>
            </a:extLst>
          </p:cNvPr>
          <p:cNvSpPr/>
          <p:nvPr/>
        </p:nvSpPr>
        <p:spPr>
          <a:xfrm>
            <a:off x="5284767" y="947810"/>
            <a:ext cx="5974714" cy="461665"/>
          </a:xfrm>
          <a:prstGeom prst="rect">
            <a:avLst/>
          </a:prstGeom>
        </p:spPr>
        <p:txBody>
          <a:bodyPr wrap="none">
            <a:spAutoFit/>
          </a:bodyPr>
          <a:lstStyle/>
          <a:p>
            <a:pPr algn="r" rtl="1"/>
            <a:r>
              <a:rPr lang="fa-IR" sz="2400" b="1" dirty="0">
                <a:solidFill>
                  <a:srgbClr val="0070C0"/>
                </a:solidFill>
                <a:latin typeface="BNazaninBold"/>
                <a:cs typeface="B Nazanin" panose="00000400000000000000" pitchFamily="2" charset="-78"/>
              </a:rPr>
              <a:t>1-3-روشهاي بهره برداري از سيستم هنگام كاهش ولتاژ</a:t>
            </a:r>
          </a:p>
        </p:txBody>
      </p:sp>
      <p:sp>
        <p:nvSpPr>
          <p:cNvPr id="7" name="Rectangle 6">
            <a:extLst>
              <a:ext uri="{FF2B5EF4-FFF2-40B4-BE49-F238E27FC236}">
                <a16:creationId xmlns:a16="http://schemas.microsoft.com/office/drawing/2014/main" id="{CF3240FA-7822-40A7-99AA-0019CCC410B7}"/>
              </a:ext>
            </a:extLst>
          </p:cNvPr>
          <p:cNvSpPr/>
          <p:nvPr/>
        </p:nvSpPr>
        <p:spPr>
          <a:xfrm>
            <a:off x="1841291" y="2062510"/>
            <a:ext cx="9879568" cy="769441"/>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r" rtl="1"/>
            <a:r>
              <a:rPr lang="fa-IR" sz="2400" b="1" dirty="0">
                <a:solidFill>
                  <a:schemeClr val="tx1"/>
                </a:solidFill>
                <a:latin typeface="BNazanin"/>
                <a:cs typeface="B Nazanin" panose="00000400000000000000" pitchFamily="2" charset="-78"/>
              </a:rPr>
              <a:t>الف- ولتاژ عادي: </a:t>
            </a:r>
            <a:r>
              <a:rPr lang="fa-IR" sz="2000" b="1" dirty="0">
                <a:latin typeface="BNazanin"/>
                <a:cs typeface="B Nazanin" panose="00000400000000000000" pitchFamily="2" charset="-78"/>
              </a:rPr>
              <a:t>افزايش تا 2% و ياكاهش تا 2%ولتاژ نامي: تصحيح آن فقط بعهده مركز كنترل ديسپاچينگ</a:t>
            </a:r>
          </a:p>
          <a:p>
            <a:pPr algn="r" rtl="1"/>
            <a:r>
              <a:rPr lang="fa-IR" sz="2000" b="1" dirty="0">
                <a:latin typeface="BNazanin"/>
                <a:cs typeface="B Nazanin" panose="00000400000000000000" pitchFamily="2" charset="-78"/>
              </a:rPr>
              <a:t>مناطق و مركز كنترل ديسپاچينگ ملي است.</a:t>
            </a:r>
          </a:p>
        </p:txBody>
      </p:sp>
      <p:sp>
        <p:nvSpPr>
          <p:cNvPr id="8" name="Rectangle 7">
            <a:extLst>
              <a:ext uri="{FF2B5EF4-FFF2-40B4-BE49-F238E27FC236}">
                <a16:creationId xmlns:a16="http://schemas.microsoft.com/office/drawing/2014/main" id="{D41C6941-18E7-4BD1-A78B-9E9C2AF97095}"/>
              </a:ext>
            </a:extLst>
          </p:cNvPr>
          <p:cNvSpPr/>
          <p:nvPr/>
        </p:nvSpPr>
        <p:spPr>
          <a:xfrm>
            <a:off x="7713031" y="3021433"/>
            <a:ext cx="4007828" cy="400110"/>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pPr algn="r" rtl="1"/>
            <a:r>
              <a:rPr lang="fa-IR" sz="2000" b="1" dirty="0">
                <a:solidFill>
                  <a:schemeClr val="tx1"/>
                </a:solidFill>
                <a:latin typeface="BNazanin"/>
                <a:cs typeface="B Nazanin" panose="00000400000000000000" pitchFamily="2" charset="-78"/>
              </a:rPr>
              <a:t>ب- ولتاژ غيرعادي: </a:t>
            </a:r>
            <a:r>
              <a:rPr lang="fa-IR" b="1" dirty="0">
                <a:latin typeface="BNazanin"/>
                <a:cs typeface="B Nazanin" panose="00000400000000000000" pitchFamily="2" charset="-78"/>
              </a:rPr>
              <a:t>افزايش تا 5% و كاهش تا 10</a:t>
            </a:r>
          </a:p>
        </p:txBody>
      </p:sp>
      <p:sp>
        <p:nvSpPr>
          <p:cNvPr id="9" name="Rectangle 8">
            <a:extLst>
              <a:ext uri="{FF2B5EF4-FFF2-40B4-BE49-F238E27FC236}">
                <a16:creationId xmlns:a16="http://schemas.microsoft.com/office/drawing/2014/main" id="{49682AC8-B624-4E56-8AC2-AF88F55C5AD9}"/>
              </a:ext>
            </a:extLst>
          </p:cNvPr>
          <p:cNvSpPr/>
          <p:nvPr/>
        </p:nvSpPr>
        <p:spPr>
          <a:xfrm>
            <a:off x="486225" y="5557280"/>
            <a:ext cx="11255346" cy="1200329"/>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r" rtl="1"/>
            <a:r>
              <a:rPr lang="fa-IR" sz="2400" b="1" dirty="0">
                <a:solidFill>
                  <a:schemeClr val="tx1"/>
                </a:solidFill>
                <a:latin typeface="BNazanin"/>
                <a:cs typeface="B Nazanin" panose="00000400000000000000" pitchFamily="2" charset="-78"/>
              </a:rPr>
              <a:t>ج- ولتاژ غيرقابل تحمل: </a:t>
            </a:r>
            <a:r>
              <a:rPr lang="fa-IR" sz="2400" b="1" dirty="0">
                <a:latin typeface="BNazanin"/>
                <a:cs typeface="B Nazanin" panose="00000400000000000000" pitchFamily="2" charset="-78"/>
              </a:rPr>
              <a:t>افزايش بيش از 5% يا كاهش بيش از 10</a:t>
            </a:r>
          </a:p>
          <a:p>
            <a:pPr algn="r" rtl="1"/>
            <a:r>
              <a:rPr lang="fa-IR" sz="2400" b="1" dirty="0">
                <a:latin typeface="BNazanin"/>
                <a:cs typeface="B Nazanin" panose="00000400000000000000" pitchFamily="2" charset="-78"/>
              </a:rPr>
              <a:t>- مسئولين پستها نسبت به اصلاح آن تا سطح ولتاژ غيرعادي اقدام نمايند اگر تا مدت 5 دقيقه وضعيت</a:t>
            </a:r>
          </a:p>
          <a:p>
            <a:pPr algn="r" rtl="1"/>
            <a:r>
              <a:rPr lang="fa-IR" sz="2400" b="1" dirty="0">
                <a:latin typeface="BNazanin"/>
                <a:cs typeface="B Nazanin" panose="00000400000000000000" pitchFamily="2" charset="-78"/>
              </a:rPr>
              <a:t>بهبود نيافت مسئولين ايستگاهها نسبت به اصلاح وضعيت تا سطح ولتاژ عادي اقدام نمايد.</a:t>
            </a:r>
            <a:endParaRPr lang="fa-IR" sz="2400" b="1" dirty="0">
              <a:cs typeface="B Nazanin" panose="00000400000000000000" pitchFamily="2" charset="-78"/>
            </a:endParaRPr>
          </a:p>
        </p:txBody>
      </p:sp>
      <p:sp>
        <p:nvSpPr>
          <p:cNvPr id="10" name="Rectangle 9">
            <a:extLst>
              <a:ext uri="{FF2B5EF4-FFF2-40B4-BE49-F238E27FC236}">
                <a16:creationId xmlns:a16="http://schemas.microsoft.com/office/drawing/2014/main" id="{77A52432-3662-4C2A-9CF1-97A5008B10AD}"/>
              </a:ext>
            </a:extLst>
          </p:cNvPr>
          <p:cNvSpPr/>
          <p:nvPr/>
        </p:nvSpPr>
        <p:spPr>
          <a:xfrm>
            <a:off x="1862004" y="4610351"/>
            <a:ext cx="9879567" cy="769441"/>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marL="342900" indent="-342900" algn="r" rtl="1">
              <a:buFont typeface="Wingdings" panose="05000000000000000000" pitchFamily="2" charset="2"/>
              <a:buChar char="ü"/>
            </a:pPr>
            <a:r>
              <a:rPr lang="fa-IR" sz="2400" b="1" dirty="0">
                <a:solidFill>
                  <a:schemeClr val="accent6">
                    <a:lumMod val="75000"/>
                  </a:schemeClr>
                </a:solidFill>
                <a:latin typeface="BNazanin"/>
                <a:cs typeface="B Nazanin" panose="00000400000000000000" pitchFamily="2" charset="-78"/>
              </a:rPr>
              <a:t>بدون وجود تماس: </a:t>
            </a:r>
            <a:r>
              <a:rPr lang="fa-IR" sz="2000" b="1" dirty="0">
                <a:latin typeface="BNazanin"/>
                <a:cs typeface="B Nazanin" panose="00000400000000000000" pitchFamily="2" charset="-78"/>
              </a:rPr>
              <a:t>اگر تا مدت 5 دقيقه وضعيت بهبود نيافت مسئولين ايستگاهها نسبت به اصلاح وضعيت</a:t>
            </a:r>
          </a:p>
          <a:p>
            <a:pPr algn="r" rtl="1"/>
            <a:r>
              <a:rPr lang="fa-IR" sz="2000" b="1" dirty="0">
                <a:latin typeface="BNazanin"/>
                <a:cs typeface="B Nazanin" panose="00000400000000000000" pitchFamily="2" charset="-78"/>
              </a:rPr>
              <a:t>تا سطح ولتاژ عادي اقدام نمايد.</a:t>
            </a:r>
          </a:p>
        </p:txBody>
      </p:sp>
      <p:sp>
        <p:nvSpPr>
          <p:cNvPr id="11" name="Slide Number Placeholder 10">
            <a:extLst>
              <a:ext uri="{FF2B5EF4-FFF2-40B4-BE49-F238E27FC236}">
                <a16:creationId xmlns:a16="http://schemas.microsoft.com/office/drawing/2014/main" id="{18428FE2-C80F-49E3-B2FC-67FD8E236B68}"/>
              </a:ext>
            </a:extLst>
          </p:cNvPr>
          <p:cNvSpPr>
            <a:spLocks noGrp="1"/>
          </p:cNvSpPr>
          <p:nvPr>
            <p:ph type="sldNum" sz="quarter" idx="12"/>
          </p:nvPr>
        </p:nvSpPr>
        <p:spPr/>
        <p:txBody>
          <a:bodyPr/>
          <a:lstStyle/>
          <a:p>
            <a:fld id="{A3B105D7-4928-4D27-98E4-A87FDD0D1C5E}" type="slidenum">
              <a:rPr lang="fa-IR" smtClean="0"/>
              <a:t>32</a:t>
            </a:fld>
            <a:endParaRPr lang="fa-IR"/>
          </a:p>
        </p:txBody>
      </p:sp>
    </p:spTree>
    <p:extLst>
      <p:ext uri="{BB962C8B-B14F-4D97-AF65-F5344CB8AC3E}">
        <p14:creationId xmlns:p14="http://schemas.microsoft.com/office/powerpoint/2010/main" val="589169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B6FA53B-5FEE-4BCD-BF35-5D798282C497}"/>
              </a:ext>
            </a:extLst>
          </p:cNvPr>
          <p:cNvSpPr/>
          <p:nvPr/>
        </p:nvSpPr>
        <p:spPr>
          <a:xfrm>
            <a:off x="8247795" y="1549692"/>
            <a:ext cx="2975495" cy="584775"/>
          </a:xfrm>
          <a:prstGeom prst="rect">
            <a:avLst/>
          </a:prstGeom>
        </p:spPr>
        <p:style>
          <a:lnRef idx="0">
            <a:schemeClr val="accent6"/>
          </a:lnRef>
          <a:fillRef idx="3">
            <a:schemeClr val="accent6"/>
          </a:fillRef>
          <a:effectRef idx="3">
            <a:schemeClr val="accent6"/>
          </a:effectRef>
          <a:fontRef idx="minor">
            <a:schemeClr val="lt1"/>
          </a:fontRef>
        </p:style>
        <p:txBody>
          <a:bodyPr wrap="none">
            <a:spAutoFit/>
          </a:bodyPr>
          <a:lstStyle/>
          <a:p>
            <a:pPr algn="r" rtl="1"/>
            <a:r>
              <a:rPr lang="fa-IR" sz="3200" b="1" dirty="0">
                <a:latin typeface="BNazaninBold"/>
                <a:cs typeface="B Nazanin" panose="00000400000000000000" pitchFamily="2" charset="-78"/>
              </a:rPr>
              <a:t>1-4-كنترل فركانس</a:t>
            </a:r>
          </a:p>
        </p:txBody>
      </p:sp>
      <p:sp>
        <p:nvSpPr>
          <p:cNvPr id="4" name="Rectangle 3">
            <a:extLst>
              <a:ext uri="{FF2B5EF4-FFF2-40B4-BE49-F238E27FC236}">
                <a16:creationId xmlns:a16="http://schemas.microsoft.com/office/drawing/2014/main" id="{03731C8E-82F9-47EA-8A13-76664168FC03}"/>
              </a:ext>
            </a:extLst>
          </p:cNvPr>
          <p:cNvSpPr/>
          <p:nvPr/>
        </p:nvSpPr>
        <p:spPr>
          <a:xfrm>
            <a:off x="4228256" y="2417050"/>
            <a:ext cx="5921814" cy="523220"/>
          </a:xfrm>
          <a:prstGeom prst="rect">
            <a:avLst/>
          </a:prstGeom>
        </p:spPr>
        <p:style>
          <a:lnRef idx="0">
            <a:schemeClr val="accent6"/>
          </a:lnRef>
          <a:fillRef idx="3">
            <a:schemeClr val="accent6"/>
          </a:fillRef>
          <a:effectRef idx="3">
            <a:schemeClr val="accent6"/>
          </a:effectRef>
          <a:fontRef idx="minor">
            <a:schemeClr val="lt1"/>
          </a:fontRef>
        </p:style>
        <p:txBody>
          <a:bodyPr wrap="none">
            <a:spAutoFit/>
          </a:bodyPr>
          <a:lstStyle/>
          <a:p>
            <a:r>
              <a:rPr lang="fa-IR" sz="2800" b="1" dirty="0">
                <a:latin typeface="BNazanin"/>
                <a:cs typeface="B Nazanin" panose="00000400000000000000" pitchFamily="2" charset="-78"/>
              </a:rPr>
              <a:t>كنترل فركانس به عهده ديسپاچينگ ملي است </a:t>
            </a:r>
            <a:endParaRPr lang="fa-IR" sz="2800" b="1" dirty="0"/>
          </a:p>
        </p:txBody>
      </p:sp>
      <p:sp>
        <p:nvSpPr>
          <p:cNvPr id="5" name="Slide Number Placeholder 4">
            <a:extLst>
              <a:ext uri="{FF2B5EF4-FFF2-40B4-BE49-F238E27FC236}">
                <a16:creationId xmlns:a16="http://schemas.microsoft.com/office/drawing/2014/main" id="{4B8FBA69-1421-4BE0-AE62-C6A7E72FDDAF}"/>
              </a:ext>
            </a:extLst>
          </p:cNvPr>
          <p:cNvSpPr>
            <a:spLocks noGrp="1"/>
          </p:cNvSpPr>
          <p:nvPr>
            <p:ph type="sldNum" sz="quarter" idx="12"/>
          </p:nvPr>
        </p:nvSpPr>
        <p:spPr/>
        <p:txBody>
          <a:bodyPr/>
          <a:lstStyle/>
          <a:p>
            <a:fld id="{A3B105D7-4928-4D27-98E4-A87FDD0D1C5E}" type="slidenum">
              <a:rPr lang="fa-IR" smtClean="0"/>
              <a:t>33</a:t>
            </a:fld>
            <a:endParaRPr lang="fa-IR"/>
          </a:p>
        </p:txBody>
      </p:sp>
      <p:sp>
        <p:nvSpPr>
          <p:cNvPr id="6" name="Rectangle 5">
            <a:extLst>
              <a:ext uri="{FF2B5EF4-FFF2-40B4-BE49-F238E27FC236}">
                <a16:creationId xmlns:a16="http://schemas.microsoft.com/office/drawing/2014/main" id="{4C54E7D2-4C29-478C-92DA-604F0CDCD301}"/>
              </a:ext>
            </a:extLst>
          </p:cNvPr>
          <p:cNvSpPr/>
          <p:nvPr/>
        </p:nvSpPr>
        <p:spPr>
          <a:xfrm>
            <a:off x="8997036" y="229235"/>
            <a:ext cx="2733441" cy="487506"/>
          </a:xfrm>
          <a:prstGeom prst="rect">
            <a:avLst/>
          </a:prstGeom>
        </p:spPr>
        <p:txBody>
          <a:bodyPr wrap="none">
            <a:spAutoFit/>
          </a:bodyPr>
          <a:lstStyle/>
          <a:p>
            <a:pPr algn="r" rtl="1">
              <a:lnSpc>
                <a:spcPct val="107000"/>
              </a:lnSpc>
              <a:spcAft>
                <a:spcPts val="0"/>
              </a:spcAft>
            </a:pPr>
            <a:r>
              <a:rPr lang="fa-IR" sz="2400" b="1" dirty="0">
                <a:solidFill>
                  <a:srgbClr val="FF0000"/>
                </a:solidFill>
                <a:latin typeface="BNazaninBold"/>
                <a:ea typeface="Calibri" panose="020F0502020204030204" pitchFamily="34" charset="0"/>
                <a:cs typeface="B Nazanin" panose="00000400000000000000" pitchFamily="2" charset="-78"/>
              </a:rPr>
              <a:t>وظايف روزمره بهره بردار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5D14DACB-F423-456B-A346-0FFD77F8E2E3}"/>
              </a:ext>
            </a:extLst>
          </p:cNvPr>
          <p:cNvSpPr/>
          <p:nvPr/>
        </p:nvSpPr>
        <p:spPr>
          <a:xfrm>
            <a:off x="7762966" y="665401"/>
            <a:ext cx="3897222" cy="487506"/>
          </a:xfrm>
          <a:prstGeom prst="rect">
            <a:avLst/>
          </a:prstGeom>
        </p:spPr>
        <p:txBody>
          <a:bodyPr wrap="none">
            <a:spAutoFit/>
          </a:bodyPr>
          <a:lstStyle/>
          <a:p>
            <a:pPr algn="r" rtl="1">
              <a:lnSpc>
                <a:spcPct val="107000"/>
              </a:lnSpc>
              <a:spcAft>
                <a:spcPts val="0"/>
              </a:spcAft>
            </a:pPr>
            <a:r>
              <a:rPr lang="en-US" sz="1600" b="1" dirty="0">
                <a:solidFill>
                  <a:srgbClr val="FF0000"/>
                </a:solidFill>
                <a:latin typeface="BNazaninBold"/>
                <a:ea typeface="Calibri" panose="020F0502020204030204" pitchFamily="34" charset="0"/>
                <a:cs typeface="B Nazanin" panose="00000400000000000000" pitchFamily="2" charset="-78"/>
              </a:rPr>
              <a:t>-</a:t>
            </a:r>
            <a:r>
              <a:rPr lang="en-US" sz="2400" b="1" dirty="0">
                <a:solidFill>
                  <a:srgbClr val="FF0000"/>
                </a:solidFill>
                <a:latin typeface="BNazaninBold"/>
                <a:ea typeface="Calibri" panose="020F0502020204030204" pitchFamily="34" charset="0"/>
                <a:cs typeface="B Nazanin" panose="00000400000000000000" pitchFamily="2" charset="-78"/>
              </a:rPr>
              <a:t>1 </a:t>
            </a:r>
            <a:r>
              <a:rPr lang="fa-IR" sz="2400" b="1" dirty="0">
                <a:solidFill>
                  <a:srgbClr val="FF0000"/>
                </a:solidFill>
                <a:latin typeface="BNazaninBold"/>
                <a:ea typeface="Calibri" panose="020F0502020204030204" pitchFamily="34" charset="0"/>
                <a:cs typeface="B Nazanin" panose="00000400000000000000" pitchFamily="2" charset="-78"/>
              </a:rPr>
              <a:t>نقش بهره بردار در پايداري شبكه</a:t>
            </a:r>
            <a:endParaRPr lang="en-US" sz="1200"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675523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54298A7-9BBF-4289-A0D7-C856F3FBB6A6}"/>
              </a:ext>
            </a:extLst>
          </p:cNvPr>
          <p:cNvSpPr txBox="1"/>
          <p:nvPr/>
        </p:nvSpPr>
        <p:spPr>
          <a:xfrm>
            <a:off x="5183731" y="3059668"/>
            <a:ext cx="1824538" cy="369332"/>
          </a:xfrm>
          <a:prstGeom prst="rect">
            <a:avLst/>
          </a:prstGeom>
        </p:spPr>
        <p:style>
          <a:lnRef idx="0">
            <a:schemeClr val="accent2"/>
          </a:lnRef>
          <a:fillRef idx="3">
            <a:schemeClr val="accent2"/>
          </a:fillRef>
          <a:effectRef idx="3">
            <a:schemeClr val="accent2"/>
          </a:effectRef>
          <a:fontRef idx="minor">
            <a:schemeClr val="lt1"/>
          </a:fontRef>
        </p:style>
        <p:txBody>
          <a:bodyPr wrap="none" rtlCol="1">
            <a:spAutoFit/>
          </a:bodyPr>
          <a:lstStyle/>
          <a:p>
            <a:r>
              <a:rPr lang="fa-IR" dirty="0"/>
              <a:t>پایان جلسه سوم</a:t>
            </a:r>
          </a:p>
        </p:txBody>
      </p:sp>
      <p:sp>
        <p:nvSpPr>
          <p:cNvPr id="3" name="Slide Number Placeholder 2">
            <a:extLst>
              <a:ext uri="{FF2B5EF4-FFF2-40B4-BE49-F238E27FC236}">
                <a16:creationId xmlns:a16="http://schemas.microsoft.com/office/drawing/2014/main" id="{74389E68-DA62-43EB-AEE4-68EFD6231161}"/>
              </a:ext>
            </a:extLst>
          </p:cNvPr>
          <p:cNvSpPr>
            <a:spLocks noGrp="1"/>
          </p:cNvSpPr>
          <p:nvPr>
            <p:ph type="sldNum" sz="quarter" idx="12"/>
          </p:nvPr>
        </p:nvSpPr>
        <p:spPr/>
        <p:txBody>
          <a:bodyPr/>
          <a:lstStyle/>
          <a:p>
            <a:fld id="{A3B105D7-4928-4D27-98E4-A87FDD0D1C5E}" type="slidenum">
              <a:rPr lang="fa-IR" smtClean="0"/>
              <a:t>34</a:t>
            </a:fld>
            <a:endParaRPr lang="fa-IR"/>
          </a:p>
        </p:txBody>
      </p:sp>
    </p:spTree>
    <p:extLst>
      <p:ext uri="{BB962C8B-B14F-4D97-AF65-F5344CB8AC3E}">
        <p14:creationId xmlns:p14="http://schemas.microsoft.com/office/powerpoint/2010/main" val="3622780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A30C1D4-EDF8-4591-9233-13E27827C686}"/>
              </a:ext>
            </a:extLst>
          </p:cNvPr>
          <p:cNvSpPr>
            <a:spLocks noGrp="1"/>
          </p:cNvSpPr>
          <p:nvPr>
            <p:ph type="sldNum" sz="quarter" idx="12"/>
          </p:nvPr>
        </p:nvSpPr>
        <p:spPr/>
        <p:txBody>
          <a:bodyPr/>
          <a:lstStyle/>
          <a:p>
            <a:fld id="{A3B105D7-4928-4D27-98E4-A87FDD0D1C5E}" type="slidenum">
              <a:rPr lang="fa-IR" smtClean="0"/>
              <a:t>4</a:t>
            </a:fld>
            <a:endParaRPr lang="fa-IR"/>
          </a:p>
        </p:txBody>
      </p:sp>
      <p:pic>
        <p:nvPicPr>
          <p:cNvPr id="3" name="Picture 2">
            <a:extLst>
              <a:ext uri="{FF2B5EF4-FFF2-40B4-BE49-F238E27FC236}">
                <a16:creationId xmlns:a16="http://schemas.microsoft.com/office/drawing/2014/main" id="{56189029-6A0E-44FD-B04B-E95E7CBB11AF}"/>
              </a:ext>
            </a:extLst>
          </p:cNvPr>
          <p:cNvPicPr>
            <a:picLocks noChangeAspect="1"/>
          </p:cNvPicPr>
          <p:nvPr/>
        </p:nvPicPr>
        <p:blipFill>
          <a:blip r:embed="rId2"/>
          <a:stretch>
            <a:fillRect/>
          </a:stretch>
        </p:blipFill>
        <p:spPr>
          <a:xfrm>
            <a:off x="3042892" y="605545"/>
            <a:ext cx="7963590" cy="5646909"/>
          </a:xfrm>
          <a:prstGeom prst="rect">
            <a:avLst/>
          </a:prstGeom>
        </p:spPr>
      </p:pic>
    </p:spTree>
    <p:extLst>
      <p:ext uri="{BB962C8B-B14F-4D97-AF65-F5344CB8AC3E}">
        <p14:creationId xmlns:p14="http://schemas.microsoft.com/office/powerpoint/2010/main" val="2878061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DD0179A-040F-4D7E-8C92-81F9D415B0F0}"/>
              </a:ext>
            </a:extLst>
          </p:cNvPr>
          <p:cNvSpPr>
            <a:spLocks noGrp="1"/>
          </p:cNvSpPr>
          <p:nvPr>
            <p:ph type="sldNum" sz="quarter" idx="12"/>
          </p:nvPr>
        </p:nvSpPr>
        <p:spPr/>
        <p:txBody>
          <a:bodyPr/>
          <a:lstStyle/>
          <a:p>
            <a:fld id="{A3B105D7-4928-4D27-98E4-A87FDD0D1C5E}" type="slidenum">
              <a:rPr lang="fa-IR" smtClean="0"/>
              <a:t>5</a:t>
            </a:fld>
            <a:endParaRPr lang="fa-IR"/>
          </a:p>
        </p:txBody>
      </p:sp>
      <p:sp>
        <p:nvSpPr>
          <p:cNvPr id="3" name="Rectangle 2">
            <a:extLst>
              <a:ext uri="{FF2B5EF4-FFF2-40B4-BE49-F238E27FC236}">
                <a16:creationId xmlns:a16="http://schemas.microsoft.com/office/drawing/2014/main" id="{18AA9AB3-4899-432E-911B-51F88BF9A8E8}"/>
              </a:ext>
            </a:extLst>
          </p:cNvPr>
          <p:cNvSpPr/>
          <p:nvPr/>
        </p:nvSpPr>
        <p:spPr>
          <a:xfrm>
            <a:off x="2382446" y="970344"/>
            <a:ext cx="8986837" cy="3416320"/>
          </a:xfrm>
          <a:prstGeom prst="rect">
            <a:avLst/>
          </a:prstGeom>
        </p:spPr>
        <p:txBody>
          <a:bodyPr wrap="square">
            <a:spAutoFit/>
          </a:bodyPr>
          <a:lstStyle/>
          <a:p>
            <a:pPr algn="r" rtl="1"/>
            <a:r>
              <a:rPr lang="fa-IR" sz="24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پست یا ایستگاه برق:</a:t>
            </a:r>
            <a:b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محلی است که با مجموعه‌ای از تاسیسات و تجهیزات برقی شامل ترانسفورماتور‌ها، کلید‌ها، سکسیونر‌ها، وسایل اندازه گیری، خطوط ورود و خروج، راکتور و کاپاسیتور و بی‌های مختلف برای </a:t>
            </a:r>
            <a:r>
              <a:rPr lang="fa-IR" sz="24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انتقال و توزیع برق </a:t>
            </a: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از آن استفاده می‎شود.</a:t>
            </a:r>
            <a:b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پست </a:t>
            </a:r>
            <a:r>
              <a:rPr lang="fa-IR" sz="24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بخشی</a:t>
            </a: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از یک شبکه است، که در یک مکان مفروض متمرکز شده </a:t>
            </a:r>
            <a:r>
              <a:rPr lang="fa-IR" sz="24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و جهت اتصال و قطع انتخابی</a:t>
            </a: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مدارات الکتریکی در داخل یک شبکه بکار میرود. مضافاً اینکه ممکن است </a:t>
            </a:r>
            <a:r>
              <a:rPr lang="fa-IR" sz="24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قابلیت انتقال انرژی </a:t>
            </a: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الکتریکی بین شبکه هایی که در سطوح ولتاژی متفاوت بهره برداری می‌شوند وجود داشته باشد.</a:t>
            </a:r>
            <a:endParaRPr lang="fa-IR" sz="2400" b="1" dirty="0"/>
          </a:p>
        </p:txBody>
      </p:sp>
      <p:sp>
        <p:nvSpPr>
          <p:cNvPr id="4" name="Rectangle 3">
            <a:extLst>
              <a:ext uri="{FF2B5EF4-FFF2-40B4-BE49-F238E27FC236}">
                <a16:creationId xmlns:a16="http://schemas.microsoft.com/office/drawing/2014/main" id="{292672C7-E080-4A78-A5F7-2F2E00D83072}"/>
              </a:ext>
            </a:extLst>
          </p:cNvPr>
          <p:cNvSpPr/>
          <p:nvPr/>
        </p:nvSpPr>
        <p:spPr>
          <a:xfrm>
            <a:off x="2091542" y="399086"/>
            <a:ext cx="9568646" cy="750975"/>
          </a:xfrm>
          <a:prstGeom prst="rect">
            <a:avLst/>
          </a:prstGeom>
        </p:spPr>
        <p:txBody>
          <a:bodyPr wrap="none">
            <a:spAutoFit/>
          </a:bodyPr>
          <a:lstStyle/>
          <a:p>
            <a:pPr algn="r" rtl="1">
              <a:lnSpc>
                <a:spcPct val="107000"/>
              </a:lnSpc>
              <a:spcAft>
                <a:spcPts val="0"/>
              </a:spcAft>
            </a:pPr>
            <a:r>
              <a:rPr lang="fa-IR" sz="4000" b="1" dirty="0">
                <a:solidFill>
                  <a:srgbClr val="FF0000"/>
                </a:solidFill>
                <a:latin typeface="Tahoma" panose="020B0604030504040204" pitchFamily="34" charset="0"/>
                <a:ea typeface="Calibri" panose="020F0502020204030204" pitchFamily="34" charset="0"/>
                <a:cs typeface="B Nazanin" panose="00000400000000000000" pitchFamily="2" charset="-78"/>
              </a:rPr>
              <a:t>برخی از اصطلاحات و تعاریف مهم در شبکه انتقال برق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16F3396C-D9CA-413C-BB2B-D461A814449B}"/>
              </a:ext>
            </a:extLst>
          </p:cNvPr>
          <p:cNvSpPr/>
          <p:nvPr/>
        </p:nvSpPr>
        <p:spPr>
          <a:xfrm>
            <a:off x="2382446" y="4638697"/>
            <a:ext cx="8986837" cy="1938992"/>
          </a:xfrm>
          <a:prstGeom prst="rect">
            <a:avLst/>
          </a:prstGeom>
        </p:spPr>
        <p:txBody>
          <a:bodyPr wrap="square">
            <a:spAutoFit/>
          </a:bodyPr>
          <a:lstStyle/>
          <a:p>
            <a:pPr algn="r" rtl="1"/>
            <a:r>
              <a:rPr lang="fa-IR" sz="24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کد دیسپاچینگ خط:</a:t>
            </a:r>
            <a:b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4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شماره شناسایی خط بر اساس دستورالعملهای دیسپاچینگ می‌باشد. در شماره گذاری خطوط انتقال از دو حرف و سه رقم استفاده می‌گردد که حرف اول و دوم به ترتیب علامت شناسایی پست ابتدا و پست انتهای خط و اولین رقم بعد از حروف شناسایی، نشان‎دهنده سطح ولتاژ و دو رقم بعدی نشانگر شماره خط می‌باشند.</a:t>
            </a:r>
            <a:endParaRPr lang="fa-IR" sz="2400" b="1" dirty="0"/>
          </a:p>
        </p:txBody>
      </p:sp>
      <mc:AlternateContent xmlns:mc="http://schemas.openxmlformats.org/markup-compatibility/2006" xmlns:p14="http://schemas.microsoft.com/office/powerpoint/2010/main">
        <mc:Choice Requires="p14">
          <p:contentPart p14:bwMode="auto" r:id="rId3">
            <p14:nvContentPartPr>
              <p14:cNvPr id="8" name="Ink 7">
                <a:extLst>
                  <a:ext uri="{FF2B5EF4-FFF2-40B4-BE49-F238E27FC236}">
                    <a16:creationId xmlns:a16="http://schemas.microsoft.com/office/drawing/2014/main" id="{97B4D401-14A0-453E-A560-A86165E93907}"/>
                  </a:ext>
                </a:extLst>
              </p14:cNvPr>
              <p14:cNvContentPartPr/>
              <p14:nvPr/>
            </p14:nvContentPartPr>
            <p14:xfrm>
              <a:off x="4925664" y="2148648"/>
              <a:ext cx="4109040" cy="65880"/>
            </p14:xfrm>
          </p:contentPart>
        </mc:Choice>
        <mc:Fallback xmlns="">
          <p:pic>
            <p:nvPicPr>
              <p:cNvPr id="8" name="Ink 7">
                <a:extLst>
                  <a:ext uri="{FF2B5EF4-FFF2-40B4-BE49-F238E27FC236}">
                    <a16:creationId xmlns:a16="http://schemas.microsoft.com/office/drawing/2014/main" id="{97B4D401-14A0-453E-A560-A86165E93907}"/>
                  </a:ext>
                </a:extLst>
              </p:cNvPr>
              <p:cNvPicPr/>
              <p:nvPr/>
            </p:nvPicPr>
            <p:blipFill>
              <a:blip r:embed="rId4"/>
              <a:stretch>
                <a:fillRect/>
              </a:stretch>
            </p:blipFill>
            <p:spPr>
              <a:xfrm>
                <a:off x="4916664" y="2139648"/>
                <a:ext cx="4126680" cy="83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9" name="Ink 8">
                <a:extLst>
                  <a:ext uri="{FF2B5EF4-FFF2-40B4-BE49-F238E27FC236}">
                    <a16:creationId xmlns:a16="http://schemas.microsoft.com/office/drawing/2014/main" id="{DD0753CB-7F1A-4B3B-B45A-B45036050066}"/>
                  </a:ext>
                </a:extLst>
              </p14:cNvPr>
              <p14:cNvContentPartPr/>
              <p14:nvPr/>
            </p14:nvContentPartPr>
            <p14:xfrm>
              <a:off x="4167864" y="1665888"/>
              <a:ext cx="846000" cy="773640"/>
            </p14:xfrm>
          </p:contentPart>
        </mc:Choice>
        <mc:Fallback xmlns="">
          <p:pic>
            <p:nvPicPr>
              <p:cNvPr id="9" name="Ink 8">
                <a:extLst>
                  <a:ext uri="{FF2B5EF4-FFF2-40B4-BE49-F238E27FC236}">
                    <a16:creationId xmlns:a16="http://schemas.microsoft.com/office/drawing/2014/main" id="{DD0753CB-7F1A-4B3B-B45A-B45036050066}"/>
                  </a:ext>
                </a:extLst>
              </p:cNvPr>
              <p:cNvPicPr/>
              <p:nvPr/>
            </p:nvPicPr>
            <p:blipFill>
              <a:blip r:embed="rId6"/>
              <a:stretch>
                <a:fillRect/>
              </a:stretch>
            </p:blipFill>
            <p:spPr>
              <a:xfrm>
                <a:off x="4158864" y="1656888"/>
                <a:ext cx="863640" cy="7912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0" name="Ink 9">
                <a:extLst>
                  <a:ext uri="{FF2B5EF4-FFF2-40B4-BE49-F238E27FC236}">
                    <a16:creationId xmlns:a16="http://schemas.microsoft.com/office/drawing/2014/main" id="{E0088310-3611-4359-8A6D-0AED8B613ABD}"/>
                  </a:ext>
                </a:extLst>
              </p14:cNvPr>
              <p14:cNvContentPartPr/>
              <p14:nvPr/>
            </p14:nvContentPartPr>
            <p14:xfrm>
              <a:off x="3009744" y="1766688"/>
              <a:ext cx="965160" cy="563040"/>
            </p14:xfrm>
          </p:contentPart>
        </mc:Choice>
        <mc:Fallback xmlns="">
          <p:pic>
            <p:nvPicPr>
              <p:cNvPr id="10" name="Ink 9">
                <a:extLst>
                  <a:ext uri="{FF2B5EF4-FFF2-40B4-BE49-F238E27FC236}">
                    <a16:creationId xmlns:a16="http://schemas.microsoft.com/office/drawing/2014/main" id="{E0088310-3611-4359-8A6D-0AED8B613ABD}"/>
                  </a:ext>
                </a:extLst>
              </p:cNvPr>
              <p:cNvPicPr/>
              <p:nvPr/>
            </p:nvPicPr>
            <p:blipFill>
              <a:blip r:embed="rId8"/>
              <a:stretch>
                <a:fillRect/>
              </a:stretch>
            </p:blipFill>
            <p:spPr>
              <a:xfrm>
                <a:off x="2973744" y="1694688"/>
                <a:ext cx="103680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1" name="Ink 10">
                <a:extLst>
                  <a:ext uri="{FF2B5EF4-FFF2-40B4-BE49-F238E27FC236}">
                    <a16:creationId xmlns:a16="http://schemas.microsoft.com/office/drawing/2014/main" id="{D2407023-9291-4F90-8A9F-E2B972812468}"/>
                  </a:ext>
                </a:extLst>
              </p14:cNvPr>
              <p14:cNvContentPartPr/>
              <p14:nvPr/>
            </p14:nvContentPartPr>
            <p14:xfrm>
              <a:off x="10544544" y="1925088"/>
              <a:ext cx="794880" cy="831240"/>
            </p14:xfrm>
          </p:contentPart>
        </mc:Choice>
        <mc:Fallback xmlns="">
          <p:pic>
            <p:nvPicPr>
              <p:cNvPr id="11" name="Ink 10">
                <a:extLst>
                  <a:ext uri="{FF2B5EF4-FFF2-40B4-BE49-F238E27FC236}">
                    <a16:creationId xmlns:a16="http://schemas.microsoft.com/office/drawing/2014/main" id="{D2407023-9291-4F90-8A9F-E2B972812468}"/>
                  </a:ext>
                </a:extLst>
              </p:cNvPr>
              <p:cNvPicPr/>
              <p:nvPr/>
            </p:nvPicPr>
            <p:blipFill>
              <a:blip r:embed="rId10"/>
              <a:stretch>
                <a:fillRect/>
              </a:stretch>
            </p:blipFill>
            <p:spPr>
              <a:xfrm>
                <a:off x="10508544" y="1853088"/>
                <a:ext cx="866520" cy="974880"/>
              </a:xfrm>
              <a:prstGeom prst="rect">
                <a:avLst/>
              </a:prstGeom>
            </p:spPr>
          </p:pic>
        </mc:Fallback>
      </mc:AlternateContent>
    </p:spTree>
    <p:extLst>
      <p:ext uri="{BB962C8B-B14F-4D97-AF65-F5344CB8AC3E}">
        <p14:creationId xmlns:p14="http://schemas.microsoft.com/office/powerpoint/2010/main" val="314526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AB16FC-E8E4-4EEE-B6A0-AA5052855F18}"/>
              </a:ext>
            </a:extLst>
          </p:cNvPr>
          <p:cNvSpPr>
            <a:spLocks noGrp="1"/>
          </p:cNvSpPr>
          <p:nvPr>
            <p:ph type="sldNum" sz="quarter" idx="12"/>
          </p:nvPr>
        </p:nvSpPr>
        <p:spPr/>
        <p:txBody>
          <a:bodyPr/>
          <a:lstStyle/>
          <a:p>
            <a:fld id="{A3B105D7-4928-4D27-98E4-A87FDD0D1C5E}" type="slidenum">
              <a:rPr lang="fa-IR" smtClean="0"/>
              <a:t>6</a:t>
            </a:fld>
            <a:endParaRPr lang="fa-IR"/>
          </a:p>
        </p:txBody>
      </p:sp>
      <p:sp>
        <p:nvSpPr>
          <p:cNvPr id="3" name="Rectangle 2">
            <a:extLst>
              <a:ext uri="{FF2B5EF4-FFF2-40B4-BE49-F238E27FC236}">
                <a16:creationId xmlns:a16="http://schemas.microsoft.com/office/drawing/2014/main" id="{C7A4FC5F-5618-426C-B8A6-D3886B903925}"/>
              </a:ext>
            </a:extLst>
          </p:cNvPr>
          <p:cNvSpPr/>
          <p:nvPr/>
        </p:nvSpPr>
        <p:spPr>
          <a:xfrm>
            <a:off x="1858963" y="302599"/>
            <a:ext cx="9801225" cy="6252802"/>
          </a:xfrm>
          <a:prstGeom prst="rect">
            <a:avLst/>
          </a:prstGeom>
        </p:spPr>
        <p:txBody>
          <a:bodyPr wrap="square">
            <a:spAutoFit/>
          </a:bodyPr>
          <a:lstStyle/>
          <a:p>
            <a:pPr algn="r" rtl="1">
              <a:lnSpc>
                <a:spcPct val="107000"/>
              </a:lnSpc>
              <a:spcAft>
                <a:spcPts val="0"/>
              </a:spcAft>
            </a:pPr>
            <a:r>
              <a:rPr lang="fa-IR"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انواع پست از نظر جغرافیائی</a:t>
            </a:r>
            <a:br>
              <a:rPr lang="fa-IR"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۱ -پست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GIS</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(کمپکت فشرده): به پستی گفته می‌شود که عایق استفاده شده در آن گاز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SF</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۶ است. یعنی تمام اجزای پست (بریکر - باس‎بار - سکسیونر و </a:t>
            </a:r>
            <a:r>
              <a:rPr lang="fa-IR" b="1" dirty="0">
                <a:solidFill>
                  <a:srgbClr val="191919"/>
                </a:solidFill>
                <a:latin typeface="Calibri" panose="020F0502020204030204" pitchFamily="34" charset="0"/>
                <a:ea typeface="Times New Roman" panose="02020603050405020304" pitchFamily="18" charset="0"/>
                <a:cs typeface="B Nazanin" panose="00000400000000000000" pitchFamily="2" charset="-78"/>
              </a:rPr>
              <a:t>…</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با فضای آزاد ارتباطی ندارد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Gas Isolated Substation</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و به همین دلیل فضای کمی را اشغال می‌نماید و سرپوشیده است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indoor</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a:t>
            </a:r>
            <a:b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۲ -پست متعارف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AIS</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به پستی گفته می‌شود که کلیه تجهیزات اصلی در فضای باز قرار می‌گیرند و با توجه به شرایط آب و هوائی سطح اشغال شده توسط آن در مقایسه با پست فشرده بزرگتر است.</a:t>
            </a:r>
            <a:b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۳ - پست سیار: به پستی گفته می‌شود که در مواقع اضطراری و به طور موقت با نصب یک ترانسفورماتور سیار در محدوده خطوط انتقال به صورت </a:t>
            </a:r>
            <a:r>
              <a:rPr lang="en-US"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T-off</a:t>
            </a:r>
            <a:r>
              <a:rPr lang="fa-IR"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یا ورود و خروج برق بخشی از مصرف کنندگان تامین می‎گردد.</a:t>
            </a:r>
            <a:br>
              <a:rPr lang="fa-IR"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4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انواع پست از نظر تجهیزات</a:t>
            </a:r>
            <a:br>
              <a:rPr lang="fa-IR"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4472C4"/>
                </a:solidFill>
                <a:latin typeface="Tahoma" panose="020B0604030504040204" pitchFamily="34" charset="0"/>
                <a:ea typeface="Times New Roman" panose="02020603050405020304" pitchFamily="18" charset="0"/>
                <a:cs typeface="B Nazanin" panose="00000400000000000000" pitchFamily="2" charset="-78"/>
              </a:rPr>
              <a:t>۱ - پست </a:t>
            </a:r>
            <a:r>
              <a:rPr lang="en-US" sz="2000" b="1" dirty="0">
                <a:solidFill>
                  <a:srgbClr val="4472C4"/>
                </a:solidFill>
                <a:latin typeface="Tahoma" panose="020B0604030504040204" pitchFamily="34" charset="0"/>
                <a:ea typeface="Times New Roman" panose="02020603050405020304" pitchFamily="18" charset="0"/>
                <a:cs typeface="B Nazanin" panose="00000400000000000000" pitchFamily="2" charset="-78"/>
              </a:rPr>
              <a:t>SS (Switch Station)</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(کلید خانه) این پست فقط شـــــامل خطوط انتقال و کلید و سکسیونر و راکتــــور می‌باشد. مثال: پست رودشور - جلال </a:t>
            </a:r>
            <a:r>
              <a:rPr lang="fa-IR" sz="2000" b="1" dirty="0">
                <a:solidFill>
                  <a:srgbClr val="191919"/>
                </a:solidFill>
                <a:latin typeface="Calibri" panose="020F0502020204030204" pitchFamily="34" charset="0"/>
                <a:ea typeface="Times New Roman" panose="02020603050405020304" pitchFamily="18" charset="0"/>
                <a:cs typeface="B Nazanin" panose="00000400000000000000" pitchFamily="2" charset="-78"/>
              </a:rPr>
              <a:t>–</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تیران و ...</a:t>
            </a:r>
            <a:endParaRPr lang="en-US" sz="1600" b="1" dirty="0">
              <a:latin typeface="Calibri" panose="020F0502020204030204" pitchFamily="34" charset="0"/>
              <a:ea typeface="Calibri" panose="020F0502020204030204" pitchFamily="34" charset="0"/>
              <a:cs typeface="B Nazanin" panose="00000400000000000000" pitchFamily="2" charset="-78"/>
            </a:endParaRPr>
          </a:p>
          <a:p>
            <a:pPr algn="r" rtl="1"/>
            <a:r>
              <a:rPr lang="fa-IR" sz="2000" b="1" dirty="0">
                <a:solidFill>
                  <a:srgbClr val="4472C4"/>
                </a:solidFill>
                <a:latin typeface="Tahoma" panose="020B0604030504040204" pitchFamily="34" charset="0"/>
                <a:ea typeface="Times New Roman" panose="02020603050405020304" pitchFamily="18" charset="0"/>
                <a:cs typeface="B Nazanin" panose="00000400000000000000" pitchFamily="2" charset="-78"/>
              </a:rPr>
              <a:t>۲ - پست </a:t>
            </a:r>
            <a:r>
              <a:rPr lang="en-US" sz="2000" b="1" dirty="0">
                <a:solidFill>
                  <a:srgbClr val="4472C4"/>
                </a:solidFill>
                <a:latin typeface="Tahoma" panose="020B0604030504040204" pitchFamily="34" charset="0"/>
                <a:ea typeface="Times New Roman" panose="02020603050405020304" pitchFamily="18" charset="0"/>
                <a:cs typeface="B Nazanin" panose="00000400000000000000" pitchFamily="2" charset="-78"/>
              </a:rPr>
              <a:t>GS (Generator station)</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 یــــــا (پست بلافصل نیروگاهی) این پست متصل به یک نیروگاه می‌باشد و به آن دسته از پست هایی اتلاق می‌گردد که انرژی تولیدی نیروگاه را به شبکه انتقال می‎دهند، این پست‎‌ها جزء پست‌های انتقال نیستند و مالکیت آن‌ها با نیروگاه می‌باشد.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4472C4"/>
                </a:solidFill>
                <a:latin typeface="Tahoma" panose="020B0604030504040204" pitchFamily="34" charset="0"/>
                <a:ea typeface="Times New Roman" panose="02020603050405020304" pitchFamily="18" charset="0"/>
                <a:cs typeface="B Nazanin" panose="00000400000000000000" pitchFamily="2" charset="-78"/>
              </a:rPr>
              <a:t>۳ - پست‌های معمولی انتقال و فوق توزیع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این پست‌ها دارای دو یا چند سطح ولتاژ می‌باشد که توسط ترانسفورماتور به یکدیگرمتصل اند.</a:t>
            </a:r>
            <a:endParaRPr lang="fa-IR" sz="2000" b="1" dirty="0">
              <a:cs typeface="B Nazanin" panose="00000400000000000000" pitchFamily="2" charset="-78"/>
            </a:endParaRPr>
          </a:p>
        </p:txBody>
      </p:sp>
    </p:spTree>
    <p:extLst>
      <p:ext uri="{BB962C8B-B14F-4D97-AF65-F5344CB8AC3E}">
        <p14:creationId xmlns:p14="http://schemas.microsoft.com/office/powerpoint/2010/main" val="2675686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7E9F605-AD12-4ECD-904E-88C6D0E02E2D}"/>
              </a:ext>
            </a:extLst>
          </p:cNvPr>
          <p:cNvSpPr>
            <a:spLocks noGrp="1"/>
          </p:cNvSpPr>
          <p:nvPr>
            <p:ph type="sldNum" sz="quarter" idx="12"/>
          </p:nvPr>
        </p:nvSpPr>
        <p:spPr/>
        <p:txBody>
          <a:bodyPr/>
          <a:lstStyle/>
          <a:p>
            <a:fld id="{A3B105D7-4928-4D27-98E4-A87FDD0D1C5E}" type="slidenum">
              <a:rPr lang="fa-IR" smtClean="0"/>
              <a:t>7</a:t>
            </a:fld>
            <a:endParaRPr lang="fa-IR"/>
          </a:p>
        </p:txBody>
      </p:sp>
      <p:pic>
        <p:nvPicPr>
          <p:cNvPr id="4" name="Picture 3">
            <a:extLst>
              <a:ext uri="{FF2B5EF4-FFF2-40B4-BE49-F238E27FC236}">
                <a16:creationId xmlns:a16="http://schemas.microsoft.com/office/drawing/2014/main" id="{3A9F9D9F-6341-4BA3-8A85-3AA25905EF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2117" y="466725"/>
            <a:ext cx="9496150" cy="6227763"/>
          </a:xfrm>
          <a:prstGeom prst="rect">
            <a:avLst/>
          </a:prstGeom>
        </p:spPr>
      </p:pic>
    </p:spTree>
    <p:extLst>
      <p:ext uri="{BB962C8B-B14F-4D97-AF65-F5344CB8AC3E}">
        <p14:creationId xmlns:p14="http://schemas.microsoft.com/office/powerpoint/2010/main" val="3513732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9EE2259-68B2-4A8A-B4D2-ADCDF3D9D62F}"/>
              </a:ext>
            </a:extLst>
          </p:cNvPr>
          <p:cNvSpPr>
            <a:spLocks noGrp="1"/>
          </p:cNvSpPr>
          <p:nvPr>
            <p:ph type="sldNum" sz="quarter" idx="12"/>
          </p:nvPr>
        </p:nvSpPr>
        <p:spPr/>
        <p:txBody>
          <a:bodyPr/>
          <a:lstStyle/>
          <a:p>
            <a:fld id="{A3B105D7-4928-4D27-98E4-A87FDD0D1C5E}" type="slidenum">
              <a:rPr lang="fa-IR" smtClean="0"/>
              <a:t>8</a:t>
            </a:fld>
            <a:endParaRPr lang="fa-IR"/>
          </a:p>
        </p:txBody>
      </p:sp>
      <p:sp>
        <p:nvSpPr>
          <p:cNvPr id="3" name="Rectangle 2">
            <a:extLst>
              <a:ext uri="{FF2B5EF4-FFF2-40B4-BE49-F238E27FC236}">
                <a16:creationId xmlns:a16="http://schemas.microsoft.com/office/drawing/2014/main" id="{786F196D-D466-4482-AF2B-AC85BA2CB6E6}"/>
              </a:ext>
            </a:extLst>
          </p:cNvPr>
          <p:cNvSpPr/>
          <p:nvPr/>
        </p:nvSpPr>
        <p:spPr>
          <a:xfrm>
            <a:off x="2091542" y="399086"/>
            <a:ext cx="9568646" cy="750975"/>
          </a:xfrm>
          <a:prstGeom prst="rect">
            <a:avLst/>
          </a:prstGeom>
        </p:spPr>
        <p:txBody>
          <a:bodyPr wrap="none">
            <a:spAutoFit/>
          </a:bodyPr>
          <a:lstStyle/>
          <a:p>
            <a:pPr algn="r" rtl="1">
              <a:lnSpc>
                <a:spcPct val="107000"/>
              </a:lnSpc>
              <a:spcAft>
                <a:spcPts val="0"/>
              </a:spcAft>
            </a:pPr>
            <a:r>
              <a:rPr lang="fa-IR" sz="4000" b="1" dirty="0">
                <a:solidFill>
                  <a:srgbClr val="FF0000"/>
                </a:solidFill>
                <a:latin typeface="Tahoma" panose="020B0604030504040204" pitchFamily="34" charset="0"/>
                <a:ea typeface="Calibri" panose="020F0502020204030204" pitchFamily="34" charset="0"/>
                <a:cs typeface="B Nazanin" panose="00000400000000000000" pitchFamily="2" charset="-78"/>
              </a:rPr>
              <a:t>برخی از اصطلاحات و تعاریف مهم در شبکه انتقال برق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0C79B548-F4AF-42BB-95CD-F2396C3A6E73}"/>
              </a:ext>
            </a:extLst>
          </p:cNvPr>
          <p:cNvSpPr/>
          <p:nvPr/>
        </p:nvSpPr>
        <p:spPr>
          <a:xfrm>
            <a:off x="2443163" y="1244797"/>
            <a:ext cx="9217025" cy="5613203"/>
          </a:xfrm>
          <a:prstGeom prst="rect">
            <a:avLst/>
          </a:prstGeom>
        </p:spPr>
        <p:txBody>
          <a:bodyPr wrap="square">
            <a:spAutoFit/>
          </a:bodyPr>
          <a:lstStyle/>
          <a:p>
            <a:pPr algn="r" rtl="1">
              <a:lnSpc>
                <a:spcPct val="107000"/>
              </a:lnSpc>
              <a:spcAft>
                <a:spcPts val="0"/>
              </a:spcAft>
            </a:pP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خروج طبق برنامه:</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خروج ازمدار واحد نیروگاهی، خطوط و یا تجهیزات پست‌ها که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براساس برنامه سالیانه قبل از شروع هر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سال توسط دیسپاچینگ تعیین و تصویب می‌گردد.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خروج اضطراری:</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خروج واحد نیروگاهی، خطوط و یا تجهیزات پست‌ها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بدلیل وقوع خرابی یا شرایط دیگر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که در برنامه سالیانه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پیش بینی نشده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باشد.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برقدارکردن:</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در مدار قرار گرفتن واحد نیروگاهی، خطوط و یا تجهیزات پست‌ها برای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اولین مرتبه و یا بعد از تعمیرات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درازمدت</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خروج با موافقت:</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خــروج واحد نیروگاهی، خطـوط و یا تجهیزات پست‌ها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بصورتیکه طبق برنامه سالیانه نباشد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ولی بدلیل شرایط موجود در شبکه و با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هماهنگی با دیسپاچینگ منطقه‌ای یا ملی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انجام گیرد.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endParaRPr lang="en-US" sz="16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71647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1B6690-1D1B-42BE-A27B-CA942CADF8BE}"/>
              </a:ext>
            </a:extLst>
          </p:cNvPr>
          <p:cNvSpPr>
            <a:spLocks noGrp="1"/>
          </p:cNvSpPr>
          <p:nvPr>
            <p:ph type="sldNum" sz="quarter" idx="12"/>
          </p:nvPr>
        </p:nvSpPr>
        <p:spPr/>
        <p:txBody>
          <a:bodyPr/>
          <a:lstStyle/>
          <a:p>
            <a:fld id="{A3B105D7-4928-4D27-98E4-A87FDD0D1C5E}" type="slidenum">
              <a:rPr lang="fa-IR" smtClean="0"/>
              <a:t>9</a:t>
            </a:fld>
            <a:endParaRPr lang="fa-IR"/>
          </a:p>
        </p:txBody>
      </p:sp>
      <p:sp>
        <p:nvSpPr>
          <p:cNvPr id="3" name="Rectangle 2">
            <a:extLst>
              <a:ext uri="{FF2B5EF4-FFF2-40B4-BE49-F238E27FC236}">
                <a16:creationId xmlns:a16="http://schemas.microsoft.com/office/drawing/2014/main" id="{3F67FC32-13A2-470D-9AC2-CC80498B30F0}"/>
              </a:ext>
            </a:extLst>
          </p:cNvPr>
          <p:cNvSpPr/>
          <p:nvPr/>
        </p:nvSpPr>
        <p:spPr>
          <a:xfrm>
            <a:off x="2243138" y="1536174"/>
            <a:ext cx="8729662" cy="3785652"/>
          </a:xfrm>
          <a:prstGeom prst="rect">
            <a:avLst/>
          </a:prstGeom>
        </p:spPr>
        <p:txBody>
          <a:bodyPr wrap="square">
            <a:spAutoFit/>
          </a:bodyPr>
          <a:lstStyle/>
          <a:p>
            <a:pPr algn="r" rtl="1"/>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تحت تانسیون:</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در مدار قرار گرفتن خطوط و یا تجهیزات پست‌ها برای انجام برخی از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آزمایشات و یا تحویل از پیمانکار بدون بارگیری در شبکه</a:t>
            </a:r>
            <a:b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خروج خودکار:</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خروج واحد‌های نیروگاهی خطوط و یا تجهیزات پست‌ها بدلیل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عمل کردن حداقل یکی از دستگاه‌های حفاظتی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(عامل انسانی در آن دخالت ندارد)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FF0000"/>
                </a:solidFill>
                <a:latin typeface="Tahoma" panose="020B0604030504040204" pitchFamily="34" charset="0"/>
                <a:ea typeface="Times New Roman" panose="02020603050405020304" pitchFamily="18" charset="0"/>
                <a:cs typeface="B Nazanin" panose="00000400000000000000" pitchFamily="2" charset="-78"/>
              </a:rPr>
              <a:t>وصل مجدد: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وصل خطوطی که در اثر </a:t>
            </a:r>
            <a:r>
              <a:rPr lang="fa-IR" sz="2000" b="1" dirty="0">
                <a:solidFill>
                  <a:schemeClr val="accent6">
                    <a:lumMod val="75000"/>
                  </a:schemeClr>
                </a:solidFill>
                <a:latin typeface="Tahoma" panose="020B0604030504040204" pitchFamily="34" charset="0"/>
                <a:ea typeface="Times New Roman" panose="02020603050405020304" pitchFamily="18" charset="0"/>
                <a:cs typeface="B Nazanin" panose="00000400000000000000" pitchFamily="2" charset="-78"/>
              </a:rPr>
              <a:t>خارج شدن خودکار </a:t>
            </a:r>
            <a: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t>بدلیل عملکرد سیستمهای حفاظتی به طور اتوماتیک مجددا" در مدار قرار گیرند.</a:t>
            </a:r>
            <a:br>
              <a:rPr lang="fa-IR" sz="2000" b="1" dirty="0">
                <a:solidFill>
                  <a:srgbClr val="191919"/>
                </a:solidFill>
                <a:latin typeface="Tahoma" panose="020B0604030504040204" pitchFamily="34" charset="0"/>
                <a:ea typeface="Times New Roman" panose="02020603050405020304" pitchFamily="18" charset="0"/>
                <a:cs typeface="B Nazanin" panose="00000400000000000000" pitchFamily="2" charset="-78"/>
              </a:rPr>
            </a:br>
            <a:endParaRPr lang="fa-IR" sz="2000" b="1" dirty="0"/>
          </a:p>
        </p:txBody>
      </p:sp>
      <p:sp>
        <p:nvSpPr>
          <p:cNvPr id="4" name="Rectangle 3">
            <a:extLst>
              <a:ext uri="{FF2B5EF4-FFF2-40B4-BE49-F238E27FC236}">
                <a16:creationId xmlns:a16="http://schemas.microsoft.com/office/drawing/2014/main" id="{9E965561-1CF5-48AB-8CE5-B3742E0735EE}"/>
              </a:ext>
            </a:extLst>
          </p:cNvPr>
          <p:cNvSpPr/>
          <p:nvPr/>
        </p:nvSpPr>
        <p:spPr>
          <a:xfrm>
            <a:off x="2091542" y="399086"/>
            <a:ext cx="9568646" cy="750975"/>
          </a:xfrm>
          <a:prstGeom prst="rect">
            <a:avLst/>
          </a:prstGeom>
        </p:spPr>
        <p:txBody>
          <a:bodyPr wrap="none">
            <a:spAutoFit/>
          </a:bodyPr>
          <a:lstStyle/>
          <a:p>
            <a:pPr algn="r" rtl="1">
              <a:lnSpc>
                <a:spcPct val="107000"/>
              </a:lnSpc>
              <a:spcAft>
                <a:spcPts val="0"/>
              </a:spcAft>
            </a:pPr>
            <a:r>
              <a:rPr lang="fa-IR" sz="4000" b="1" dirty="0">
                <a:solidFill>
                  <a:srgbClr val="FF0000"/>
                </a:solidFill>
                <a:latin typeface="Tahoma" panose="020B0604030504040204" pitchFamily="34" charset="0"/>
                <a:ea typeface="Calibri" panose="020F0502020204030204" pitchFamily="34" charset="0"/>
                <a:cs typeface="B Nazanin" panose="00000400000000000000" pitchFamily="2" charset="-78"/>
              </a:rPr>
              <a:t>برخی از اصطلاحات و تعاریف مهم در شبکه انتقال برق </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40828615"/>
      </p:ext>
    </p:extLst>
  </p:cSld>
  <p:clrMapOvr>
    <a:masterClrMapping/>
  </p:clrMapOvr>
</p:sld>
</file>

<file path=ppt/theme/theme1.xml><?xml version="1.0" encoding="utf-8"?>
<a:theme xmlns:a="http://schemas.openxmlformats.org/drawingml/2006/main" name="Wisp">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1745</TotalTime>
  <Words>3243</Words>
  <Application>Microsoft Office PowerPoint</Application>
  <PresentationFormat>Widescreen</PresentationFormat>
  <Paragraphs>259</Paragraphs>
  <Slides>34</Slides>
  <Notes>14</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34</vt:i4>
      </vt:variant>
    </vt:vector>
  </HeadingPairs>
  <TitlesOfParts>
    <vt:vector size="48" baseType="lpstr">
      <vt:lpstr>Arial</vt:lpstr>
      <vt:lpstr>BNazanin</vt:lpstr>
      <vt:lpstr>BNazaninBold</vt:lpstr>
      <vt:lpstr>Calibri</vt:lpstr>
      <vt:lpstr>Calibri Light</vt:lpstr>
      <vt:lpstr>Century Gothic</vt:lpstr>
      <vt:lpstr>Courier New</vt:lpstr>
      <vt:lpstr>sahel</vt:lpstr>
      <vt:lpstr>Tahoma</vt:lpstr>
      <vt:lpstr>Times New Roman</vt:lpstr>
      <vt:lpstr>Wingdings</vt:lpstr>
      <vt:lpstr>Wingdings 3</vt:lpstr>
      <vt:lpstr>Wisp</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 Rajabi</dc:creator>
  <cp:lastModifiedBy>Reza Rajabi</cp:lastModifiedBy>
  <cp:revision>51</cp:revision>
  <dcterms:created xsi:type="dcterms:W3CDTF">2020-04-07T20:04:36Z</dcterms:created>
  <dcterms:modified xsi:type="dcterms:W3CDTF">2020-04-11T06:38:46Z</dcterms:modified>
</cp:coreProperties>
</file>